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3.tif"/></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3.tif"/></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3.tif"/></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3.tif"/></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3.tif"/></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3.tif"/></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7" name="Lecture #:"/>
          <p:cNvSpPr txBox="1"/>
          <p:nvPr>
            <p:ph type="title" hasCustomPrompt="1"/>
          </p:nvPr>
        </p:nvSpPr>
        <p:spPr>
          <a:prstGeom prst="rect">
            <a:avLst/>
          </a:prstGeom>
        </p:spPr>
        <p:txBody>
          <a:bodyPr/>
          <a:lstStyle/>
          <a:p>
            <a:pPr/>
            <a:r>
              <a:t>Lecture #: </a:t>
            </a:r>
          </a:p>
        </p:txBody>
      </p:sp>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sp>
        <p:nvSpPr>
          <p:cNvPr id="125" name="Title Text"/>
          <p:cNvSpPr txBox="1"/>
          <p:nvPr>
            <p:ph type="title"/>
          </p:nvPr>
        </p:nvSpPr>
        <p:spPr>
          <a:xfrm>
            <a:off x="2389716" y="4800600"/>
            <a:ext cx="7315201" cy="566738"/>
          </a:xfrm>
          <a:prstGeom prst="rect">
            <a:avLst/>
          </a:prstGeom>
        </p:spPr>
        <p:txBody>
          <a:bodyPr anchor="b"/>
          <a:lstStyle>
            <a:lvl1pPr algn="l">
              <a:defRPr b="1" sz="2000">
                <a:solidFill>
                  <a:srgbClr val="000000"/>
                </a:solidFill>
              </a:defRPr>
            </a:lvl1pPr>
          </a:lstStyle>
          <a:p>
            <a:pPr/>
            <a:r>
              <a:t>Title Text</a:t>
            </a:r>
          </a:p>
        </p:txBody>
      </p:sp>
      <p:sp>
        <p:nvSpPr>
          <p:cNvPr id="126" name="Picture Placeholder 2"/>
          <p:cNvSpPr/>
          <p:nvPr>
            <p:ph type="pic" sz="half" idx="21"/>
          </p:nvPr>
        </p:nvSpPr>
        <p:spPr>
          <a:xfrm>
            <a:off x="2389716" y="612775"/>
            <a:ext cx="7315201" cy="4114800"/>
          </a:xfrm>
          <a:prstGeom prst="rect">
            <a:avLst/>
          </a:prstGeom>
        </p:spPr>
        <p:txBody>
          <a:bodyPr lIns="91439" rIns="91439"/>
          <a:lstStyle/>
          <a:p>
            <a:pPr/>
          </a:p>
        </p:txBody>
      </p:sp>
      <p:sp>
        <p:nvSpPr>
          <p:cNvPr id="127" name="Body Level One…"/>
          <p:cNvSpPr txBox="1"/>
          <p:nvPr>
            <p:ph type="body" sz="quarter" idx="1"/>
          </p:nvPr>
        </p:nvSpPr>
        <p:spPr>
          <a:xfrm>
            <a:off x="2389716" y="5367337"/>
            <a:ext cx="7315201" cy="804863"/>
          </a:xfrm>
          <a:prstGeom prst="rect">
            <a:avLst/>
          </a:prstGeom>
        </p:spPr>
        <p:txBody>
          <a:bodyPr>
            <a:normAutofit fontScale="100000" lnSpcReduction="0"/>
          </a:bodyPr>
          <a:lstStyle>
            <a:lvl1pPr marL="0" indent="0">
              <a:spcBef>
                <a:spcPts val="300"/>
              </a:spcBef>
              <a:buSzTx/>
              <a:buFontTx/>
              <a:buNone/>
              <a:defRPr sz="1400"/>
            </a:lvl1pPr>
            <a:lvl2pPr marL="0" indent="457181">
              <a:spcBef>
                <a:spcPts val="300"/>
              </a:spcBef>
              <a:buSzTx/>
              <a:buFontTx/>
              <a:buNone/>
              <a:defRPr sz="1400"/>
            </a:lvl2pPr>
            <a:lvl3pPr marL="0" indent="914363">
              <a:spcBef>
                <a:spcPts val="300"/>
              </a:spcBef>
              <a:buSzTx/>
              <a:buFontTx/>
              <a:buNone/>
              <a:defRPr sz="1400"/>
            </a:lvl3pPr>
            <a:lvl4pPr marL="0" indent="1371544">
              <a:spcBef>
                <a:spcPts val="300"/>
              </a:spcBef>
              <a:buSzTx/>
              <a:buFontTx/>
              <a:buNone/>
              <a:defRPr sz="1400"/>
            </a:lvl4pPr>
            <a:lvl5pPr marL="0" indent="1828726">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xfrm>
            <a:off x="11323776" y="6414763"/>
            <a:ext cx="258624" cy="2483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2">
    <p:spTree>
      <p:nvGrpSpPr>
        <p:cNvPr id="1" name=""/>
        <p:cNvGrpSpPr/>
        <p:nvPr/>
      </p:nvGrpSpPr>
      <p:grpSpPr>
        <a:xfrm>
          <a:off x="0" y="0"/>
          <a:ext cx="0" cy="0"/>
          <a:chOff x="0" y="0"/>
          <a:chExt cx="0" cy="0"/>
        </a:xfrm>
      </p:grpSpPr>
      <p:sp>
        <p:nvSpPr>
          <p:cNvPr id="25" name="Title Text"/>
          <p:cNvSpPr txBox="1"/>
          <p:nvPr>
            <p:ph type="title"/>
          </p:nvPr>
        </p:nvSpPr>
        <p:spPr>
          <a:xfrm>
            <a:off x="349292" y="216530"/>
            <a:ext cx="11493417" cy="767277"/>
          </a:xfrm>
          <a:prstGeom prst="rect">
            <a:avLst/>
          </a:prstGeom>
        </p:spPr>
        <p:txBody>
          <a:bodyPr/>
          <a:lstStyle>
            <a:lvl1pPr algn="l">
              <a:defRPr sz="3200"/>
            </a:lvl1pPr>
          </a:lstStyle>
          <a:p>
            <a:pPr/>
            <a:r>
              <a:t>Title Text</a:t>
            </a:r>
          </a:p>
        </p:txBody>
      </p:sp>
      <p:sp>
        <p:nvSpPr>
          <p:cNvPr id="26" name="Body Level One…"/>
          <p:cNvSpPr txBox="1"/>
          <p:nvPr>
            <p:ph type="body" sz="half" idx="1"/>
          </p:nvPr>
        </p:nvSpPr>
        <p:spPr>
          <a:xfrm>
            <a:off x="833415" y="1177757"/>
            <a:ext cx="10327008" cy="2111144"/>
          </a:xfrm>
          <a:prstGeom prst="rect">
            <a:avLst/>
          </a:prstGeom>
        </p:spPr>
        <p:txBody>
          <a:bodyPr>
            <a:normAutofit fontScale="100000" lnSpcReduction="0"/>
          </a:bodyPr>
          <a:lstStyle>
            <a:lvl1pPr marL="0" indent="0">
              <a:spcBef>
                <a:spcPts val="600"/>
              </a:spcBef>
              <a:buSzTx/>
              <a:buFontTx/>
              <a:buNone/>
              <a:defRPr sz="2800">
                <a:solidFill>
                  <a:srgbClr val="464646"/>
                </a:solidFill>
                <a:latin typeface="Karla"/>
                <a:ea typeface="Karla"/>
                <a:cs typeface="Karla"/>
                <a:sym typeface="Karla"/>
              </a:defRPr>
            </a:lvl1pPr>
            <a:lvl2pPr marL="790543" indent="-333361">
              <a:spcBef>
                <a:spcPts val="600"/>
              </a:spcBef>
              <a:buFontTx/>
              <a:defRPr sz="2800">
                <a:solidFill>
                  <a:srgbClr val="464646"/>
                </a:solidFill>
                <a:latin typeface="Karla"/>
                <a:ea typeface="Karla"/>
                <a:cs typeface="Karla"/>
                <a:sym typeface="Karla"/>
              </a:defRPr>
            </a:lvl2pPr>
            <a:lvl3pPr marL="1234389" indent="-320026">
              <a:spcBef>
                <a:spcPts val="600"/>
              </a:spcBef>
              <a:buFontTx/>
              <a:defRPr sz="2800">
                <a:solidFill>
                  <a:srgbClr val="464646"/>
                </a:solidFill>
                <a:latin typeface="Karla"/>
                <a:ea typeface="Karla"/>
                <a:cs typeface="Karla"/>
                <a:sym typeface="Karla"/>
              </a:defRPr>
            </a:lvl3pPr>
            <a:lvl4pPr marL="1727130" indent="-355584">
              <a:spcBef>
                <a:spcPts val="600"/>
              </a:spcBef>
              <a:buFontTx/>
              <a:defRPr sz="2800">
                <a:solidFill>
                  <a:srgbClr val="464646"/>
                </a:solidFill>
                <a:latin typeface="Karla"/>
                <a:ea typeface="Karla"/>
                <a:cs typeface="Karla"/>
                <a:sym typeface="Karla"/>
              </a:defRPr>
            </a:lvl4pPr>
            <a:lvl5pPr marL="2184311" indent="-355584">
              <a:spcBef>
                <a:spcPts val="600"/>
              </a:spcBef>
              <a:buFontTx/>
              <a:defRPr sz="2800">
                <a:solidFill>
                  <a:srgbClr val="464646"/>
                </a:solidFill>
                <a:latin typeface="Karla"/>
                <a:ea typeface="Karla"/>
                <a:cs typeface="Karla"/>
                <a:sym typeface="Karla"/>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prstGeom prst="rect">
            <a:avLst/>
          </a:prstGeom>
        </p:spPr>
        <p:txBody>
          <a:bodyPr/>
          <a:lstStyle/>
          <a:p>
            <a:pPr/>
            <a:fld id="{86CB4B4D-7CA3-9044-876B-883B54F8677D}" type="slidenum"/>
          </a:p>
        </p:txBody>
      </p:sp>
      <p:grpSp>
        <p:nvGrpSpPr>
          <p:cNvPr id="30" name="Group 8"/>
          <p:cNvGrpSpPr/>
          <p:nvPr/>
        </p:nvGrpSpPr>
        <p:grpSpPr>
          <a:xfrm>
            <a:off x="457200" y="6400800"/>
            <a:ext cx="487419" cy="274321"/>
            <a:chOff x="0" y="0"/>
            <a:chExt cx="487418" cy="274320"/>
          </a:xfrm>
        </p:grpSpPr>
        <p:pic>
          <p:nvPicPr>
            <p:cNvPr id="28" name="Picture 6" descr="Picture 6"/>
            <p:cNvPicPr>
              <a:picLocks noChangeAspect="1"/>
            </p:cNvPicPr>
            <p:nvPr/>
          </p:nvPicPr>
          <p:blipFill>
            <a:blip r:embed="rId2">
              <a:extLst/>
            </a:blip>
            <a:stretch>
              <a:fillRect/>
            </a:stretch>
          </p:blipFill>
          <p:spPr>
            <a:xfrm>
              <a:off x="-1" y="0"/>
              <a:ext cx="246588" cy="274321"/>
            </a:xfrm>
            <a:prstGeom prst="rect">
              <a:avLst/>
            </a:prstGeom>
            <a:ln w="12700" cap="flat">
              <a:noFill/>
              <a:miter lim="400000"/>
            </a:ln>
            <a:effectLst/>
          </p:spPr>
        </p:pic>
        <p:pic>
          <p:nvPicPr>
            <p:cNvPr id="29" name="Picture 7" descr="Picture 7"/>
            <p:cNvPicPr>
              <a:picLocks noChangeAspect="1"/>
            </p:cNvPicPr>
            <p:nvPr/>
          </p:nvPicPr>
          <p:blipFill>
            <a:blip r:embed="rId3">
              <a:extLst/>
            </a:blip>
            <a:stretch>
              <a:fillRect/>
            </a:stretch>
          </p:blipFill>
          <p:spPr>
            <a:xfrm>
              <a:off x="246586" y="0"/>
              <a:ext cx="240833" cy="274321"/>
            </a:xfrm>
            <a:prstGeom prst="rect">
              <a:avLst/>
            </a:prstGeom>
            <a:ln w="12700" cap="flat">
              <a:noFill/>
              <a:miter lim="400000"/>
            </a:ln>
            <a:effectLst/>
          </p:spPr>
        </p:pic>
      </p:grpSp>
      <p:sp>
        <p:nvSpPr>
          <p:cNvPr id="31" name="Straight Connector 9"/>
          <p:cNvSpPr/>
          <p:nvPr/>
        </p:nvSpPr>
        <p:spPr>
          <a:xfrm>
            <a:off x="0" y="789856"/>
            <a:ext cx="12192001" cy="1"/>
          </a:xfrm>
          <a:prstGeom prst="line">
            <a:avLst/>
          </a:prstGeom>
          <a:ln>
            <a:solidFill>
              <a:srgbClr val="404040"/>
            </a:solidFill>
          </a:ln>
        </p:spPr>
        <p:txBody>
          <a:bodyPr lIns="45719" rIns="45719"/>
          <a:lstStyle/>
          <a:p>
            <a:pPr/>
          </a:p>
        </p:txBody>
      </p:sp>
      <p:sp>
        <p:nvSpPr>
          <p:cNvPr id="32" name="TextBox 13"/>
          <p:cNvSpPr txBox="1"/>
          <p:nvPr/>
        </p:nvSpPr>
        <p:spPr>
          <a:xfrm>
            <a:off x="5336637" y="6400799"/>
            <a:ext cx="1646025" cy="421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cap="small" sz="1100">
                <a:solidFill>
                  <a:srgbClr val="808080"/>
                </a:solidFill>
                <a:latin typeface="Karla"/>
                <a:ea typeface="Karla"/>
                <a:cs typeface="Karla"/>
                <a:sym typeface="Karla"/>
              </a:defRPr>
            </a:pPr>
            <a:r>
              <a:t>Section: Sol Girouard </a:t>
            </a:r>
          </a:p>
          <a:p>
            <a:pPr algn="ctr">
              <a:defRPr cap="small" sz="1100">
                <a:solidFill>
                  <a:srgbClr val="808080"/>
                </a:solidFill>
                <a:latin typeface="Karla"/>
                <a:ea typeface="Karla"/>
                <a:cs typeface="Karla"/>
                <a:sym typeface="Karla"/>
              </a:defRPr>
            </a:pPr>
            <a:r>
              <a:t>CS-S109A: Kevin Rader</a:t>
            </a:r>
          </a:p>
        </p:txBody>
      </p:sp>
      <p:pic>
        <p:nvPicPr>
          <p:cNvPr id="33" name="Picture 10" descr="Picture 10"/>
          <p:cNvPicPr>
            <a:picLocks noChangeAspect="1"/>
          </p:cNvPicPr>
          <p:nvPr/>
        </p:nvPicPr>
        <p:blipFill>
          <a:blip r:embed="rId4">
            <a:extLst/>
          </a:blip>
          <a:stretch>
            <a:fillRect/>
          </a:stretch>
        </p:blipFill>
        <p:spPr>
          <a:xfrm>
            <a:off x="944618" y="6400801"/>
            <a:ext cx="274321" cy="274321"/>
          </a:xfrm>
          <a:prstGeom prst="rect">
            <a:avLst/>
          </a:prstGeom>
          <a:ln w="12700">
            <a:miter lim="400000"/>
          </a:ln>
        </p:spPr>
      </p:pic>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nly Content ">
    <p:spTree>
      <p:nvGrpSpPr>
        <p:cNvPr id="1" name=""/>
        <p:cNvGrpSpPr/>
        <p:nvPr/>
      </p:nvGrpSpPr>
      <p:grpSpPr>
        <a:xfrm>
          <a:off x="0" y="0"/>
          <a:ext cx="0" cy="0"/>
          <a:chOff x="0" y="0"/>
          <a:chExt cx="0" cy="0"/>
        </a:xfrm>
      </p:grpSpPr>
      <p:sp>
        <p:nvSpPr>
          <p:cNvPr id="40" name="Body Level One…"/>
          <p:cNvSpPr txBox="1"/>
          <p:nvPr>
            <p:ph type="body" sz="half" idx="1"/>
          </p:nvPr>
        </p:nvSpPr>
        <p:spPr>
          <a:xfrm>
            <a:off x="872950" y="357486"/>
            <a:ext cx="10327009" cy="2111145"/>
          </a:xfrm>
          <a:prstGeom prst="rect">
            <a:avLst/>
          </a:prstGeom>
        </p:spPr>
        <p:txBody>
          <a:bodyPr>
            <a:normAutofit fontScale="100000" lnSpcReduction="0"/>
          </a:bodyPr>
          <a:lstStyle>
            <a:lvl1pPr marL="0" indent="0">
              <a:spcBef>
                <a:spcPts val="600"/>
              </a:spcBef>
              <a:buSzTx/>
              <a:buFontTx/>
              <a:buNone/>
              <a:defRPr sz="2800">
                <a:solidFill>
                  <a:srgbClr val="464646"/>
                </a:solidFill>
                <a:latin typeface="Karla"/>
                <a:ea typeface="Karla"/>
                <a:cs typeface="Karla"/>
                <a:sym typeface="Karla"/>
              </a:defRPr>
            </a:lvl1pPr>
            <a:lvl2pPr marL="790543" indent="-333361">
              <a:spcBef>
                <a:spcPts val="600"/>
              </a:spcBef>
              <a:buFontTx/>
              <a:defRPr sz="2800">
                <a:solidFill>
                  <a:srgbClr val="464646"/>
                </a:solidFill>
                <a:latin typeface="Karla"/>
                <a:ea typeface="Karla"/>
                <a:cs typeface="Karla"/>
                <a:sym typeface="Karla"/>
              </a:defRPr>
            </a:lvl2pPr>
            <a:lvl3pPr marL="1234389" indent="-320026">
              <a:spcBef>
                <a:spcPts val="600"/>
              </a:spcBef>
              <a:buFontTx/>
              <a:defRPr sz="2800">
                <a:solidFill>
                  <a:srgbClr val="464646"/>
                </a:solidFill>
                <a:latin typeface="Karla"/>
                <a:ea typeface="Karla"/>
                <a:cs typeface="Karla"/>
                <a:sym typeface="Karla"/>
              </a:defRPr>
            </a:lvl3pPr>
            <a:lvl4pPr marL="1727130" indent="-355584">
              <a:spcBef>
                <a:spcPts val="600"/>
              </a:spcBef>
              <a:buFontTx/>
              <a:defRPr sz="2800">
                <a:solidFill>
                  <a:srgbClr val="464646"/>
                </a:solidFill>
                <a:latin typeface="Karla"/>
                <a:ea typeface="Karla"/>
                <a:cs typeface="Karla"/>
                <a:sym typeface="Karla"/>
              </a:defRPr>
            </a:lvl4pPr>
            <a:lvl5pPr marL="2184311" indent="-355584">
              <a:spcBef>
                <a:spcPts val="600"/>
              </a:spcBef>
              <a:buFontTx/>
              <a:defRPr sz="2800">
                <a:solidFill>
                  <a:srgbClr val="464646"/>
                </a:solidFill>
                <a:latin typeface="Karla"/>
                <a:ea typeface="Karla"/>
                <a:cs typeface="Karla"/>
                <a:sym typeface="Karla"/>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
        <p:nvSpPr>
          <p:cNvPr id="42" name="TextBox 11"/>
          <p:cNvSpPr txBox="1"/>
          <p:nvPr/>
        </p:nvSpPr>
        <p:spPr>
          <a:xfrm>
            <a:off x="5533056" y="6400799"/>
            <a:ext cx="1253188" cy="256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cap="small" sz="1100">
                <a:solidFill>
                  <a:srgbClr val="808080"/>
                </a:solidFill>
                <a:latin typeface="Karla"/>
                <a:ea typeface="Karla"/>
                <a:cs typeface="Karla"/>
                <a:sym typeface="Karla"/>
              </a:defRPr>
            </a:lvl1pPr>
          </a:lstStyle>
          <a:p>
            <a:pPr/>
            <a:r>
              <a:t>CS-S109A: Rader</a:t>
            </a:r>
          </a:p>
        </p:txBody>
      </p:sp>
      <p:grpSp>
        <p:nvGrpSpPr>
          <p:cNvPr id="45" name="Group 9"/>
          <p:cNvGrpSpPr/>
          <p:nvPr/>
        </p:nvGrpSpPr>
        <p:grpSpPr>
          <a:xfrm>
            <a:off x="457200" y="6400800"/>
            <a:ext cx="487419" cy="274321"/>
            <a:chOff x="0" y="0"/>
            <a:chExt cx="487418" cy="274320"/>
          </a:xfrm>
        </p:grpSpPr>
        <p:pic>
          <p:nvPicPr>
            <p:cNvPr id="43" name="Picture 10" descr="Picture 10"/>
            <p:cNvPicPr>
              <a:picLocks noChangeAspect="1"/>
            </p:cNvPicPr>
            <p:nvPr/>
          </p:nvPicPr>
          <p:blipFill>
            <a:blip r:embed="rId2">
              <a:extLst/>
            </a:blip>
            <a:stretch>
              <a:fillRect/>
            </a:stretch>
          </p:blipFill>
          <p:spPr>
            <a:xfrm>
              <a:off x="-1" y="0"/>
              <a:ext cx="246588" cy="274321"/>
            </a:xfrm>
            <a:prstGeom prst="rect">
              <a:avLst/>
            </a:prstGeom>
            <a:ln w="12700" cap="flat">
              <a:noFill/>
              <a:miter lim="400000"/>
            </a:ln>
            <a:effectLst/>
          </p:spPr>
        </p:pic>
        <p:pic>
          <p:nvPicPr>
            <p:cNvPr id="44" name="Picture 12" descr="Picture 12"/>
            <p:cNvPicPr>
              <a:picLocks noChangeAspect="1"/>
            </p:cNvPicPr>
            <p:nvPr/>
          </p:nvPicPr>
          <p:blipFill>
            <a:blip r:embed="rId3">
              <a:extLst/>
            </a:blip>
            <a:stretch>
              <a:fillRect/>
            </a:stretch>
          </p:blipFill>
          <p:spPr>
            <a:xfrm>
              <a:off x="246586" y="0"/>
              <a:ext cx="240833" cy="274321"/>
            </a:xfrm>
            <a:prstGeom prst="rect">
              <a:avLst/>
            </a:prstGeom>
            <a:ln w="12700" cap="flat">
              <a:noFill/>
              <a:miter lim="400000"/>
            </a:ln>
            <a:effectLst/>
          </p:spPr>
        </p:pic>
      </p:grpSp>
      <p:pic>
        <p:nvPicPr>
          <p:cNvPr id="46" name="Picture 7" descr="Picture 7"/>
          <p:cNvPicPr>
            <a:picLocks noChangeAspect="1"/>
          </p:cNvPicPr>
          <p:nvPr/>
        </p:nvPicPr>
        <p:blipFill>
          <a:blip r:embed="rId4">
            <a:extLst/>
          </a:blip>
          <a:stretch>
            <a:fillRect/>
          </a:stretch>
        </p:blipFill>
        <p:spPr>
          <a:xfrm>
            <a:off x="944618" y="6400801"/>
            <a:ext cx="274321" cy="274321"/>
          </a:xfrm>
          <a:prstGeom prst="rect">
            <a:avLst/>
          </a:prstGeom>
          <a:ln w="12700">
            <a:miter lim="400000"/>
          </a:ln>
        </p:spPr>
      </p:pic>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sp>
        <p:nvSpPr>
          <p:cNvPr id="53" name="Title Text"/>
          <p:cNvSpPr txBox="1"/>
          <p:nvPr>
            <p:ph type="title"/>
          </p:nvPr>
        </p:nvSpPr>
        <p:spPr>
          <a:xfrm>
            <a:off x="963084" y="4406903"/>
            <a:ext cx="10363201" cy="1362077"/>
          </a:xfrm>
          <a:prstGeom prst="rect">
            <a:avLst/>
          </a:prstGeom>
        </p:spPr>
        <p:txBody>
          <a:bodyPr/>
          <a:lstStyle>
            <a:lvl1pPr algn="l">
              <a:defRPr b="1" cap="all" sz="4000">
                <a:solidFill>
                  <a:srgbClr val="000000"/>
                </a:solidFill>
              </a:defRPr>
            </a:lvl1pPr>
          </a:lstStyle>
          <a:p>
            <a:pPr/>
            <a:r>
              <a:t>Title Text</a:t>
            </a:r>
          </a:p>
        </p:txBody>
      </p:sp>
      <p:sp>
        <p:nvSpPr>
          <p:cNvPr id="54" name="Body Level One…"/>
          <p:cNvSpPr txBox="1"/>
          <p:nvPr>
            <p:ph type="body" sz="quarter" idx="1"/>
          </p:nvPr>
        </p:nvSpPr>
        <p:spPr>
          <a:xfrm>
            <a:off x="963084" y="2906713"/>
            <a:ext cx="10363201" cy="1500188"/>
          </a:xfrm>
          <a:prstGeom prst="rect">
            <a:avLst/>
          </a:prstGeom>
        </p:spPr>
        <p:txBody>
          <a:bodyPr anchor="b">
            <a:normAutofit fontScale="100000" lnSpcReduction="0"/>
          </a:bodyPr>
          <a:lstStyle>
            <a:lvl1pPr marL="0" indent="0">
              <a:spcBef>
                <a:spcPts val="400"/>
              </a:spcBef>
              <a:buSzTx/>
              <a:buFontTx/>
              <a:buNone/>
              <a:defRPr sz="2000">
                <a:solidFill>
                  <a:srgbClr val="888888"/>
                </a:solidFill>
              </a:defRPr>
            </a:lvl1pPr>
            <a:lvl2pPr marL="0" indent="457181">
              <a:spcBef>
                <a:spcPts val="400"/>
              </a:spcBef>
              <a:buSzTx/>
              <a:buFontTx/>
              <a:buNone/>
              <a:defRPr sz="2000">
                <a:solidFill>
                  <a:srgbClr val="888888"/>
                </a:solidFill>
              </a:defRPr>
            </a:lvl2pPr>
            <a:lvl3pPr marL="0" indent="914363">
              <a:spcBef>
                <a:spcPts val="400"/>
              </a:spcBef>
              <a:buSzTx/>
              <a:buFontTx/>
              <a:buNone/>
              <a:defRPr sz="2000">
                <a:solidFill>
                  <a:srgbClr val="888888"/>
                </a:solidFill>
              </a:defRPr>
            </a:lvl3pPr>
            <a:lvl4pPr marL="0" indent="1371544">
              <a:spcBef>
                <a:spcPts val="400"/>
              </a:spcBef>
              <a:buSzTx/>
              <a:buFontTx/>
              <a:buNone/>
              <a:defRPr sz="2000">
                <a:solidFill>
                  <a:srgbClr val="888888"/>
                </a:solidFill>
              </a:defRPr>
            </a:lvl4pPr>
            <a:lvl5pPr marL="0" indent="1828726">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1323776" y="6414763"/>
            <a:ext cx="258624" cy="2483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sp>
        <p:nvSpPr>
          <p:cNvPr id="62" name="Title Text"/>
          <p:cNvSpPr txBox="1"/>
          <p:nvPr>
            <p:ph type="title"/>
          </p:nvPr>
        </p:nvSpPr>
        <p:spPr>
          <a:xfrm>
            <a:off x="518340" y="951501"/>
            <a:ext cx="10972801" cy="767277"/>
          </a:xfrm>
          <a:prstGeom prst="rect">
            <a:avLst/>
          </a:prstGeom>
        </p:spPr>
        <p:txBody>
          <a:bodyPr/>
          <a:lstStyle>
            <a:lvl1pPr>
              <a:defRPr sz="3200">
                <a:solidFill>
                  <a:srgbClr val="000000"/>
                </a:solidFill>
              </a:defRPr>
            </a:lvl1pPr>
          </a:lstStyle>
          <a:p>
            <a:pPr/>
            <a:r>
              <a:t>Title Text</a:t>
            </a:r>
          </a:p>
        </p:txBody>
      </p:sp>
      <p:sp>
        <p:nvSpPr>
          <p:cNvPr id="63" name="Body Level One…"/>
          <p:cNvSpPr txBox="1"/>
          <p:nvPr>
            <p:ph type="body" sz="half" idx="1"/>
          </p:nvPr>
        </p:nvSpPr>
        <p:spPr>
          <a:xfrm>
            <a:off x="609600" y="1600203"/>
            <a:ext cx="5384800" cy="4525963"/>
          </a:xfrm>
          <a:prstGeom prst="rect">
            <a:avLst/>
          </a:prstGeom>
        </p:spPr>
        <p:txBody>
          <a:bodyPr>
            <a:normAutofit fontScale="100000" lnSpcReduction="0"/>
          </a:bodyPr>
          <a:lstStyle>
            <a:lvl1pPr>
              <a:spcBef>
                <a:spcPts val="600"/>
              </a:spcBef>
              <a:defRPr sz="2800"/>
            </a:lvl1pPr>
            <a:lvl2pPr marL="790543" indent="-333361">
              <a:spcBef>
                <a:spcPts val="600"/>
              </a:spcBef>
              <a:defRPr sz="2800"/>
            </a:lvl2pPr>
            <a:lvl3pPr marL="1234389" indent="-320026">
              <a:spcBef>
                <a:spcPts val="600"/>
              </a:spcBef>
              <a:defRPr sz="2800"/>
            </a:lvl3pPr>
            <a:lvl4pPr marL="1727130" indent="-355584">
              <a:spcBef>
                <a:spcPts val="600"/>
              </a:spcBef>
              <a:defRPr sz="2800"/>
            </a:lvl4pPr>
            <a:lvl5pPr marL="2184311" indent="-355584">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
        <p:nvSpPr>
          <p:cNvPr id="65" name="TextBox 10"/>
          <p:cNvSpPr txBox="1"/>
          <p:nvPr/>
        </p:nvSpPr>
        <p:spPr>
          <a:xfrm>
            <a:off x="10154777" y="6109784"/>
            <a:ext cx="515533" cy="256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cap="small" sz="1100">
                <a:solidFill>
                  <a:srgbClr val="808080"/>
                </a:solidFill>
                <a:latin typeface="Karla"/>
                <a:ea typeface="Karla"/>
                <a:cs typeface="Karla"/>
                <a:sym typeface="Karla"/>
              </a:defRPr>
            </a:lvl1pPr>
          </a:lstStyle>
          <a:p>
            <a:pPr/>
            <a:r>
              <a:t>Rader</a:t>
            </a:r>
          </a:p>
        </p:txBody>
      </p:sp>
      <p:grpSp>
        <p:nvGrpSpPr>
          <p:cNvPr id="68" name="Group 12"/>
          <p:cNvGrpSpPr/>
          <p:nvPr/>
        </p:nvGrpSpPr>
        <p:grpSpPr>
          <a:xfrm>
            <a:off x="457200" y="6400800"/>
            <a:ext cx="487419" cy="274321"/>
            <a:chOff x="0" y="0"/>
            <a:chExt cx="487418" cy="274320"/>
          </a:xfrm>
        </p:grpSpPr>
        <p:pic>
          <p:nvPicPr>
            <p:cNvPr id="66" name="Picture 13" descr="Picture 13"/>
            <p:cNvPicPr>
              <a:picLocks noChangeAspect="1"/>
            </p:cNvPicPr>
            <p:nvPr/>
          </p:nvPicPr>
          <p:blipFill>
            <a:blip r:embed="rId2">
              <a:extLst/>
            </a:blip>
            <a:stretch>
              <a:fillRect/>
            </a:stretch>
          </p:blipFill>
          <p:spPr>
            <a:xfrm>
              <a:off x="-1" y="0"/>
              <a:ext cx="246588" cy="274321"/>
            </a:xfrm>
            <a:prstGeom prst="rect">
              <a:avLst/>
            </a:prstGeom>
            <a:ln w="12700" cap="flat">
              <a:noFill/>
              <a:miter lim="400000"/>
            </a:ln>
            <a:effectLst/>
          </p:spPr>
        </p:pic>
        <p:pic>
          <p:nvPicPr>
            <p:cNvPr id="67" name="Picture 14" descr="Picture 14"/>
            <p:cNvPicPr>
              <a:picLocks noChangeAspect="1"/>
            </p:cNvPicPr>
            <p:nvPr/>
          </p:nvPicPr>
          <p:blipFill>
            <a:blip r:embed="rId3">
              <a:extLst/>
            </a:blip>
            <a:stretch>
              <a:fillRect/>
            </a:stretch>
          </p:blipFill>
          <p:spPr>
            <a:xfrm>
              <a:off x="246586" y="0"/>
              <a:ext cx="240833" cy="274321"/>
            </a:xfrm>
            <a:prstGeom prst="rect">
              <a:avLst/>
            </a:prstGeom>
            <a:ln w="12700" cap="flat">
              <a:noFill/>
              <a:miter lim="400000"/>
            </a:ln>
            <a:effectLst/>
          </p:spPr>
        </p:pic>
      </p:grpSp>
      <p:pic>
        <p:nvPicPr>
          <p:cNvPr id="69" name="Picture 11" descr="Picture 11"/>
          <p:cNvPicPr>
            <a:picLocks noChangeAspect="1"/>
          </p:cNvPicPr>
          <p:nvPr/>
        </p:nvPicPr>
        <p:blipFill>
          <a:blip r:embed="rId4">
            <a:extLst/>
          </a:blip>
          <a:stretch>
            <a:fillRect/>
          </a:stretch>
        </p:blipFill>
        <p:spPr>
          <a:xfrm>
            <a:off x="944618" y="6400801"/>
            <a:ext cx="274321" cy="274321"/>
          </a:xfrm>
          <a:prstGeom prst="rect">
            <a:avLst/>
          </a:prstGeom>
          <a:ln w="12700">
            <a:miter lim="400000"/>
          </a:ln>
        </p:spPr>
      </p:pic>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sp>
        <p:nvSpPr>
          <p:cNvPr id="76" name="Title Text"/>
          <p:cNvSpPr txBox="1"/>
          <p:nvPr>
            <p:ph type="title"/>
          </p:nvPr>
        </p:nvSpPr>
        <p:spPr>
          <a:xfrm>
            <a:off x="518340" y="951501"/>
            <a:ext cx="10972801" cy="767277"/>
          </a:xfrm>
          <a:prstGeom prst="rect">
            <a:avLst/>
          </a:prstGeom>
        </p:spPr>
        <p:txBody>
          <a:bodyPr/>
          <a:lstStyle>
            <a:lvl1pPr>
              <a:defRPr sz="3200">
                <a:solidFill>
                  <a:srgbClr val="000000"/>
                </a:solidFill>
              </a:defRPr>
            </a:lvl1pPr>
          </a:lstStyle>
          <a:p>
            <a:pPr/>
            <a:r>
              <a:t>Title Text</a:t>
            </a:r>
          </a:p>
        </p:txBody>
      </p:sp>
      <p:sp>
        <p:nvSpPr>
          <p:cNvPr id="77" name="Body Level One…"/>
          <p:cNvSpPr txBox="1"/>
          <p:nvPr>
            <p:ph type="body" sz="quarter" idx="1"/>
          </p:nvPr>
        </p:nvSpPr>
        <p:spPr>
          <a:xfrm>
            <a:off x="609600" y="1535113"/>
            <a:ext cx="5386917" cy="639763"/>
          </a:xfrm>
          <a:prstGeom prst="rect">
            <a:avLst/>
          </a:prstGeom>
        </p:spPr>
        <p:txBody>
          <a:bodyPr anchor="b">
            <a:normAutofit fontScale="100000" lnSpcReduction="0"/>
          </a:bodyPr>
          <a:lstStyle>
            <a:lvl1pPr marL="0" indent="0">
              <a:spcBef>
                <a:spcPts val="500"/>
              </a:spcBef>
              <a:buSzTx/>
              <a:buFontTx/>
              <a:buNone/>
              <a:defRPr b="1" sz="2400"/>
            </a:lvl1pPr>
            <a:lvl2pPr marL="0" indent="457181">
              <a:spcBef>
                <a:spcPts val="500"/>
              </a:spcBef>
              <a:buSzTx/>
              <a:buFontTx/>
              <a:buNone/>
              <a:defRPr b="1" sz="2400"/>
            </a:lvl2pPr>
            <a:lvl3pPr marL="0" indent="914363">
              <a:spcBef>
                <a:spcPts val="500"/>
              </a:spcBef>
              <a:buSzTx/>
              <a:buFontTx/>
              <a:buNone/>
              <a:defRPr b="1" sz="2400"/>
            </a:lvl3pPr>
            <a:lvl4pPr marL="0" indent="1371544">
              <a:spcBef>
                <a:spcPts val="500"/>
              </a:spcBef>
              <a:buSzTx/>
              <a:buFontTx/>
              <a:buNone/>
              <a:defRPr b="1" sz="2400"/>
            </a:lvl4pPr>
            <a:lvl5pPr marL="0" indent="1828726">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78" name="Text Placeholder 4"/>
          <p:cNvSpPr/>
          <p:nvPr>
            <p:ph type="body" sz="quarter" idx="21"/>
          </p:nvPr>
        </p:nvSpPr>
        <p:spPr>
          <a:xfrm>
            <a:off x="6193369" y="1535113"/>
            <a:ext cx="5389035" cy="639763"/>
          </a:xfrm>
          <a:prstGeom prst="rect">
            <a:avLst/>
          </a:prstGeom>
        </p:spPr>
        <p:txBody>
          <a:bodyPr anchor="b">
            <a:normAutofit fontScale="100000" lnSpcReduction="0"/>
          </a:bodyPr>
          <a:lstStyle/>
          <a:p>
            <a:pPr marL="0" indent="0">
              <a:spcBef>
                <a:spcPts val="500"/>
              </a:spcBef>
              <a:buSzTx/>
              <a:buFontTx/>
              <a:buNone/>
              <a:defRPr b="1" sz="2400"/>
            </a:pPr>
          </a:p>
        </p:txBody>
      </p:sp>
      <p:sp>
        <p:nvSpPr>
          <p:cNvPr id="79" name="Slide Number"/>
          <p:cNvSpPr txBox="1"/>
          <p:nvPr>
            <p:ph type="sldNum" sz="quarter" idx="2"/>
          </p:nvPr>
        </p:nvSpPr>
        <p:spPr>
          <a:prstGeom prst="rect">
            <a:avLst/>
          </a:prstGeom>
        </p:spPr>
        <p:txBody>
          <a:bodyPr/>
          <a:lstStyle/>
          <a:p>
            <a:pPr/>
            <a:fld id="{86CB4B4D-7CA3-9044-876B-883B54F8677D}" type="slidenum"/>
          </a:p>
        </p:txBody>
      </p:sp>
      <p:grpSp>
        <p:nvGrpSpPr>
          <p:cNvPr id="82" name="Group 14"/>
          <p:cNvGrpSpPr/>
          <p:nvPr/>
        </p:nvGrpSpPr>
        <p:grpSpPr>
          <a:xfrm>
            <a:off x="457200" y="6400800"/>
            <a:ext cx="487419" cy="274321"/>
            <a:chOff x="0" y="0"/>
            <a:chExt cx="487418" cy="274320"/>
          </a:xfrm>
        </p:grpSpPr>
        <p:pic>
          <p:nvPicPr>
            <p:cNvPr id="80" name="Picture 15" descr="Picture 15"/>
            <p:cNvPicPr>
              <a:picLocks noChangeAspect="1"/>
            </p:cNvPicPr>
            <p:nvPr/>
          </p:nvPicPr>
          <p:blipFill>
            <a:blip r:embed="rId2">
              <a:extLst/>
            </a:blip>
            <a:stretch>
              <a:fillRect/>
            </a:stretch>
          </p:blipFill>
          <p:spPr>
            <a:xfrm>
              <a:off x="-1" y="0"/>
              <a:ext cx="246588" cy="274321"/>
            </a:xfrm>
            <a:prstGeom prst="rect">
              <a:avLst/>
            </a:prstGeom>
            <a:ln w="12700" cap="flat">
              <a:noFill/>
              <a:miter lim="400000"/>
            </a:ln>
            <a:effectLst/>
          </p:spPr>
        </p:pic>
        <p:pic>
          <p:nvPicPr>
            <p:cNvPr id="81" name="Picture 16" descr="Picture 16"/>
            <p:cNvPicPr>
              <a:picLocks noChangeAspect="1"/>
            </p:cNvPicPr>
            <p:nvPr/>
          </p:nvPicPr>
          <p:blipFill>
            <a:blip r:embed="rId3">
              <a:extLst/>
            </a:blip>
            <a:stretch>
              <a:fillRect/>
            </a:stretch>
          </p:blipFill>
          <p:spPr>
            <a:xfrm>
              <a:off x="246586" y="0"/>
              <a:ext cx="240833" cy="274321"/>
            </a:xfrm>
            <a:prstGeom prst="rect">
              <a:avLst/>
            </a:prstGeom>
            <a:ln w="12700" cap="flat">
              <a:noFill/>
              <a:miter lim="400000"/>
            </a:ln>
            <a:effectLst/>
          </p:spPr>
        </p:pic>
      </p:grpSp>
      <p:pic>
        <p:nvPicPr>
          <p:cNvPr id="83" name="Picture 11" descr="Picture 11"/>
          <p:cNvPicPr>
            <a:picLocks noChangeAspect="1"/>
          </p:cNvPicPr>
          <p:nvPr/>
        </p:nvPicPr>
        <p:blipFill>
          <a:blip r:embed="rId4">
            <a:extLst/>
          </a:blip>
          <a:stretch>
            <a:fillRect/>
          </a:stretch>
        </p:blipFill>
        <p:spPr>
          <a:xfrm>
            <a:off x="944618" y="6400801"/>
            <a:ext cx="274321" cy="274321"/>
          </a:xfrm>
          <a:prstGeom prst="rect">
            <a:avLst/>
          </a:prstGeom>
          <a:ln w="12700">
            <a:miter lim="400000"/>
          </a:ln>
        </p:spPr>
      </p:pic>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Title">
    <p:spTree>
      <p:nvGrpSpPr>
        <p:cNvPr id="1" name=""/>
        <p:cNvGrpSpPr/>
        <p:nvPr/>
      </p:nvGrpSpPr>
      <p:grpSpPr>
        <a:xfrm>
          <a:off x="0" y="0"/>
          <a:ext cx="0" cy="0"/>
          <a:chOff x="0" y="0"/>
          <a:chExt cx="0" cy="0"/>
        </a:xfrm>
      </p:grpSpPr>
      <p:sp>
        <p:nvSpPr>
          <p:cNvPr id="90" name="Title Text"/>
          <p:cNvSpPr txBox="1"/>
          <p:nvPr>
            <p:ph type="title"/>
          </p:nvPr>
        </p:nvSpPr>
        <p:spPr>
          <a:xfrm>
            <a:off x="609600" y="2739957"/>
            <a:ext cx="10972800" cy="767277"/>
          </a:xfrm>
          <a:prstGeom prst="rect">
            <a:avLst/>
          </a:prstGeom>
        </p:spPr>
        <p:txBody>
          <a:bodyPr/>
          <a:lstStyle>
            <a:lvl1pPr>
              <a:defRPr sz="3200">
                <a:solidFill>
                  <a:srgbClr val="000000"/>
                </a:solidFill>
              </a:defRPr>
            </a:lvl1pPr>
          </a:lstStyle>
          <a:p>
            <a:pPr/>
            <a:r>
              <a:t>Title Text</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
        <p:nvSpPr>
          <p:cNvPr id="92" name="TextBox 9"/>
          <p:cNvSpPr txBox="1"/>
          <p:nvPr/>
        </p:nvSpPr>
        <p:spPr>
          <a:xfrm>
            <a:off x="5336638" y="6400799"/>
            <a:ext cx="1646025" cy="421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cap="small" sz="1100">
                <a:solidFill>
                  <a:srgbClr val="808080"/>
                </a:solidFill>
                <a:latin typeface="Karla"/>
                <a:ea typeface="Karla"/>
                <a:cs typeface="Karla"/>
                <a:sym typeface="Karla"/>
              </a:defRPr>
            </a:pPr>
            <a:r>
              <a:t>Section: Sol Girouard</a:t>
            </a:r>
          </a:p>
          <a:p>
            <a:pPr algn="ctr">
              <a:defRPr cap="small" sz="1100">
                <a:solidFill>
                  <a:srgbClr val="808080"/>
                </a:solidFill>
                <a:latin typeface="Karla"/>
                <a:ea typeface="Karla"/>
                <a:cs typeface="Karla"/>
                <a:sym typeface="Karla"/>
              </a:defRPr>
            </a:pPr>
            <a:r>
              <a:t>CS-S109A: Kevin Rader</a:t>
            </a:r>
          </a:p>
        </p:txBody>
      </p:sp>
      <p:grpSp>
        <p:nvGrpSpPr>
          <p:cNvPr id="95" name="Group 10"/>
          <p:cNvGrpSpPr/>
          <p:nvPr/>
        </p:nvGrpSpPr>
        <p:grpSpPr>
          <a:xfrm>
            <a:off x="457200" y="6400800"/>
            <a:ext cx="487419" cy="274321"/>
            <a:chOff x="0" y="0"/>
            <a:chExt cx="487418" cy="274320"/>
          </a:xfrm>
        </p:grpSpPr>
        <p:pic>
          <p:nvPicPr>
            <p:cNvPr id="93" name="Picture 11" descr="Picture 11"/>
            <p:cNvPicPr>
              <a:picLocks noChangeAspect="1"/>
            </p:cNvPicPr>
            <p:nvPr/>
          </p:nvPicPr>
          <p:blipFill>
            <a:blip r:embed="rId2">
              <a:extLst/>
            </a:blip>
            <a:stretch>
              <a:fillRect/>
            </a:stretch>
          </p:blipFill>
          <p:spPr>
            <a:xfrm>
              <a:off x="-1" y="0"/>
              <a:ext cx="246588" cy="274321"/>
            </a:xfrm>
            <a:prstGeom prst="rect">
              <a:avLst/>
            </a:prstGeom>
            <a:ln w="12700" cap="flat">
              <a:noFill/>
              <a:miter lim="400000"/>
            </a:ln>
            <a:effectLst/>
          </p:spPr>
        </p:pic>
        <p:pic>
          <p:nvPicPr>
            <p:cNvPr id="94" name="Picture 12" descr="Picture 12"/>
            <p:cNvPicPr>
              <a:picLocks noChangeAspect="1"/>
            </p:cNvPicPr>
            <p:nvPr/>
          </p:nvPicPr>
          <p:blipFill>
            <a:blip r:embed="rId3">
              <a:extLst/>
            </a:blip>
            <a:stretch>
              <a:fillRect/>
            </a:stretch>
          </p:blipFill>
          <p:spPr>
            <a:xfrm>
              <a:off x="246586" y="0"/>
              <a:ext cx="240833" cy="274321"/>
            </a:xfrm>
            <a:prstGeom prst="rect">
              <a:avLst/>
            </a:prstGeom>
            <a:ln w="12700" cap="flat">
              <a:noFill/>
              <a:miter lim="400000"/>
            </a:ln>
            <a:effectLst/>
          </p:spPr>
        </p:pic>
      </p:grpSp>
      <p:pic>
        <p:nvPicPr>
          <p:cNvPr id="96" name="Picture 7" descr="Picture 7"/>
          <p:cNvPicPr>
            <a:picLocks noChangeAspect="1"/>
          </p:cNvPicPr>
          <p:nvPr/>
        </p:nvPicPr>
        <p:blipFill>
          <a:blip r:embed="rId4">
            <a:extLst/>
          </a:blip>
          <a:stretch>
            <a:fillRect/>
          </a:stretch>
        </p:blipFill>
        <p:spPr>
          <a:xfrm>
            <a:off x="944618" y="6400801"/>
            <a:ext cx="274321" cy="274321"/>
          </a:xfrm>
          <a:prstGeom prst="rect">
            <a:avLst/>
          </a:prstGeom>
          <a:ln w="12700">
            <a:miter lim="400000"/>
          </a:ln>
        </p:spPr>
      </p:pic>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03" name="Slide Number"/>
          <p:cNvSpPr txBox="1"/>
          <p:nvPr>
            <p:ph type="sldNum" sz="quarter" idx="2"/>
          </p:nvPr>
        </p:nvSpPr>
        <p:spPr>
          <a:prstGeom prst="rect">
            <a:avLst/>
          </a:prstGeom>
        </p:spPr>
        <p:txBody>
          <a:bodyPr/>
          <a:lstStyle/>
          <a:p>
            <a:pPr/>
            <a:fld id="{86CB4B4D-7CA3-9044-876B-883B54F8677D}" type="slidenum"/>
          </a:p>
        </p:txBody>
      </p:sp>
      <p:sp>
        <p:nvSpPr>
          <p:cNvPr id="104" name="TextBox 7"/>
          <p:cNvSpPr txBox="1"/>
          <p:nvPr/>
        </p:nvSpPr>
        <p:spPr>
          <a:xfrm>
            <a:off x="5533058" y="6400799"/>
            <a:ext cx="1253187" cy="256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cap="small" sz="1100">
                <a:solidFill>
                  <a:srgbClr val="808080"/>
                </a:solidFill>
                <a:latin typeface="Karla"/>
                <a:ea typeface="Karla"/>
                <a:cs typeface="Karla"/>
                <a:sym typeface="Karla"/>
              </a:defRPr>
            </a:lvl1pPr>
          </a:lstStyle>
          <a:p>
            <a:pPr/>
            <a:r>
              <a:t>CS-S109A: Rader</a:t>
            </a:r>
          </a:p>
        </p:txBody>
      </p:sp>
      <p:grpSp>
        <p:nvGrpSpPr>
          <p:cNvPr id="107" name="Group 8"/>
          <p:cNvGrpSpPr/>
          <p:nvPr/>
        </p:nvGrpSpPr>
        <p:grpSpPr>
          <a:xfrm>
            <a:off x="457200" y="6400800"/>
            <a:ext cx="487419" cy="274321"/>
            <a:chOff x="0" y="0"/>
            <a:chExt cx="487418" cy="274320"/>
          </a:xfrm>
        </p:grpSpPr>
        <p:pic>
          <p:nvPicPr>
            <p:cNvPr id="105" name="Picture 9" descr="Picture 9"/>
            <p:cNvPicPr>
              <a:picLocks noChangeAspect="1"/>
            </p:cNvPicPr>
            <p:nvPr/>
          </p:nvPicPr>
          <p:blipFill>
            <a:blip r:embed="rId2">
              <a:extLst/>
            </a:blip>
            <a:stretch>
              <a:fillRect/>
            </a:stretch>
          </p:blipFill>
          <p:spPr>
            <a:xfrm>
              <a:off x="-1" y="0"/>
              <a:ext cx="246588" cy="274321"/>
            </a:xfrm>
            <a:prstGeom prst="rect">
              <a:avLst/>
            </a:prstGeom>
            <a:ln w="12700" cap="flat">
              <a:noFill/>
              <a:miter lim="400000"/>
            </a:ln>
            <a:effectLst/>
          </p:spPr>
        </p:pic>
        <p:pic>
          <p:nvPicPr>
            <p:cNvPr id="106" name="Picture 10" descr="Picture 10"/>
            <p:cNvPicPr>
              <a:picLocks noChangeAspect="1"/>
            </p:cNvPicPr>
            <p:nvPr/>
          </p:nvPicPr>
          <p:blipFill>
            <a:blip r:embed="rId3">
              <a:extLst/>
            </a:blip>
            <a:stretch>
              <a:fillRect/>
            </a:stretch>
          </p:blipFill>
          <p:spPr>
            <a:xfrm>
              <a:off x="246586" y="0"/>
              <a:ext cx="240833" cy="274321"/>
            </a:xfrm>
            <a:prstGeom prst="rect">
              <a:avLst/>
            </a:prstGeom>
            <a:ln w="12700" cap="flat">
              <a:noFill/>
              <a:miter lim="400000"/>
            </a:ln>
            <a:effectLst/>
          </p:spPr>
        </p:pic>
      </p:grpSp>
      <p:pic>
        <p:nvPicPr>
          <p:cNvPr id="108" name="Picture 6" descr="Picture 6"/>
          <p:cNvPicPr>
            <a:picLocks noChangeAspect="1"/>
          </p:cNvPicPr>
          <p:nvPr/>
        </p:nvPicPr>
        <p:blipFill>
          <a:blip r:embed="rId4">
            <a:extLst/>
          </a:blip>
          <a:stretch>
            <a:fillRect/>
          </a:stretch>
        </p:blipFill>
        <p:spPr>
          <a:xfrm>
            <a:off x="944618" y="6400801"/>
            <a:ext cx="274321" cy="274321"/>
          </a:xfrm>
          <a:prstGeom prst="rect">
            <a:avLst/>
          </a:prstGeom>
          <a:ln w="12700">
            <a:miter lim="400000"/>
          </a:ln>
        </p:spPr>
      </p:pic>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sp>
        <p:nvSpPr>
          <p:cNvPr id="115" name="Title Text"/>
          <p:cNvSpPr txBox="1"/>
          <p:nvPr>
            <p:ph type="title"/>
          </p:nvPr>
        </p:nvSpPr>
        <p:spPr>
          <a:xfrm>
            <a:off x="609603" y="273050"/>
            <a:ext cx="4011084" cy="1162051"/>
          </a:xfrm>
          <a:prstGeom prst="rect">
            <a:avLst/>
          </a:prstGeom>
        </p:spPr>
        <p:txBody>
          <a:bodyPr anchor="b"/>
          <a:lstStyle>
            <a:lvl1pPr algn="l">
              <a:defRPr b="1" sz="2000">
                <a:solidFill>
                  <a:srgbClr val="000000"/>
                </a:solidFill>
              </a:defRPr>
            </a:lvl1pPr>
          </a:lstStyle>
          <a:p>
            <a:pPr/>
            <a:r>
              <a:t>Title Text</a:t>
            </a:r>
          </a:p>
        </p:txBody>
      </p:sp>
      <p:sp>
        <p:nvSpPr>
          <p:cNvPr id="116" name="Body Level One…"/>
          <p:cNvSpPr txBox="1"/>
          <p:nvPr>
            <p:ph type="body" idx="1"/>
          </p:nvPr>
        </p:nvSpPr>
        <p:spPr>
          <a:xfrm>
            <a:off x="4766733" y="273053"/>
            <a:ext cx="6815667" cy="5853113"/>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17" name="Text Placeholder 3"/>
          <p:cNvSpPr/>
          <p:nvPr>
            <p:ph type="body" sz="half" idx="21"/>
          </p:nvPr>
        </p:nvSpPr>
        <p:spPr>
          <a:xfrm>
            <a:off x="609602" y="1435103"/>
            <a:ext cx="4011085" cy="4691063"/>
          </a:xfrm>
          <a:prstGeom prst="rect">
            <a:avLst/>
          </a:prstGeom>
        </p:spPr>
        <p:txBody>
          <a:bodyPr>
            <a:normAutofit fontScale="100000" lnSpcReduction="0"/>
          </a:bodyPr>
          <a:lstStyle/>
          <a:p>
            <a:pPr marL="0" indent="0">
              <a:spcBef>
                <a:spcPts val="300"/>
              </a:spcBef>
              <a:buSzTx/>
              <a:buFontTx/>
              <a:buNone/>
              <a:defRPr sz="1400"/>
            </a:pPr>
          </a:p>
        </p:txBody>
      </p:sp>
      <p:sp>
        <p:nvSpPr>
          <p:cNvPr id="118" name="Slide Number"/>
          <p:cNvSpPr txBox="1"/>
          <p:nvPr>
            <p:ph type="sldNum" sz="quarter" idx="2"/>
          </p:nvPr>
        </p:nvSpPr>
        <p:spPr>
          <a:xfrm>
            <a:off x="11323776" y="6414763"/>
            <a:ext cx="258624" cy="2483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tif"/><Relationship Id="rId5" Type="http://schemas.openxmlformats.org/officeDocument/2006/relationships/image" Target="../media/image2.tif"/><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9F9F9"/>
        </a:solidFill>
      </p:bgPr>
    </p:bg>
    <p:spTree>
      <p:nvGrpSpPr>
        <p:cNvPr id="1" name=""/>
        <p:cNvGrpSpPr/>
        <p:nvPr/>
      </p:nvGrpSpPr>
      <p:grpSpPr>
        <a:xfrm>
          <a:off x="0" y="0"/>
          <a:ext cx="0" cy="0"/>
          <a:chOff x="0" y="0"/>
          <a:chExt cx="0" cy="0"/>
        </a:xfrm>
      </p:grpSpPr>
      <p:sp>
        <p:nvSpPr>
          <p:cNvPr id="2" name="Lecture #:"/>
          <p:cNvSpPr txBox="1"/>
          <p:nvPr>
            <p:ph type="title" hasCustomPrompt="1"/>
          </p:nvPr>
        </p:nvSpPr>
        <p:spPr>
          <a:xfrm>
            <a:off x="914400" y="1694901"/>
            <a:ext cx="10363200" cy="147002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Lecture #: </a:t>
            </a:r>
          </a:p>
        </p:txBody>
      </p:sp>
      <p:sp>
        <p:nvSpPr>
          <p:cNvPr id="3" name="Slide Number"/>
          <p:cNvSpPr txBox="1"/>
          <p:nvPr>
            <p:ph type="sldNum" sz="quarter" idx="2"/>
          </p:nvPr>
        </p:nvSpPr>
        <p:spPr>
          <a:xfrm>
            <a:off x="11730176" y="645921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
        <p:nvSpPr>
          <p:cNvPr id="4" name="TextBox 6"/>
          <p:cNvSpPr txBox="1"/>
          <p:nvPr/>
        </p:nvSpPr>
        <p:spPr>
          <a:xfrm>
            <a:off x="2128519" y="2958527"/>
            <a:ext cx="7934962" cy="942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457200">
              <a:defRPr sz="3200">
                <a:solidFill>
                  <a:srgbClr val="404040"/>
                </a:solidFill>
                <a:latin typeface="Karla"/>
                <a:ea typeface="Karla"/>
                <a:cs typeface="Karla"/>
                <a:sym typeface="Karla"/>
              </a:defRPr>
            </a:pPr>
            <a:r>
              <a:t>CS-S109A: Introduction to Data Science</a:t>
            </a:r>
            <a:endParaRPr sz="2400"/>
          </a:p>
          <a:p>
            <a:pPr algn="ctr">
              <a:defRPr sz="2400">
                <a:solidFill>
                  <a:srgbClr val="404040"/>
                </a:solidFill>
                <a:latin typeface="Karla"/>
                <a:ea typeface="Karla"/>
                <a:cs typeface="Karla"/>
                <a:sym typeface="Karla"/>
              </a:defRPr>
            </a:pPr>
            <a:r>
              <a:t>Kevin Rader</a:t>
            </a:r>
          </a:p>
        </p:txBody>
      </p:sp>
      <p:grpSp>
        <p:nvGrpSpPr>
          <p:cNvPr id="7" name="Group 11"/>
          <p:cNvGrpSpPr/>
          <p:nvPr/>
        </p:nvGrpSpPr>
        <p:grpSpPr>
          <a:xfrm>
            <a:off x="2921394" y="4428552"/>
            <a:ext cx="3154321" cy="1764797"/>
            <a:chOff x="0" y="0"/>
            <a:chExt cx="3154320" cy="1764795"/>
          </a:xfrm>
        </p:grpSpPr>
        <p:pic>
          <p:nvPicPr>
            <p:cNvPr id="5" name="Picture 12" descr="Picture 12"/>
            <p:cNvPicPr>
              <a:picLocks noChangeAspect="1"/>
            </p:cNvPicPr>
            <p:nvPr/>
          </p:nvPicPr>
          <p:blipFill>
            <a:blip r:embed="rId2">
              <a:extLst/>
            </a:blip>
            <a:stretch>
              <a:fillRect/>
            </a:stretch>
          </p:blipFill>
          <p:spPr>
            <a:xfrm>
              <a:off x="-1" y="3"/>
              <a:ext cx="1555355" cy="1764793"/>
            </a:xfrm>
            <a:prstGeom prst="rect">
              <a:avLst/>
            </a:prstGeom>
            <a:ln w="12700" cap="flat">
              <a:noFill/>
              <a:miter lim="400000"/>
            </a:ln>
            <a:effectLst/>
          </p:spPr>
        </p:pic>
        <p:pic>
          <p:nvPicPr>
            <p:cNvPr id="6" name="Picture 13" descr="Picture 13"/>
            <p:cNvPicPr>
              <a:picLocks noChangeAspect="1"/>
            </p:cNvPicPr>
            <p:nvPr/>
          </p:nvPicPr>
          <p:blipFill>
            <a:blip r:embed="rId3">
              <a:extLst/>
            </a:blip>
            <a:stretch>
              <a:fillRect/>
            </a:stretch>
          </p:blipFill>
          <p:spPr>
            <a:xfrm>
              <a:off x="1599839" y="-1"/>
              <a:ext cx="1554482" cy="1764793"/>
            </a:xfrm>
            <a:prstGeom prst="rect">
              <a:avLst/>
            </a:prstGeom>
            <a:ln w="12700" cap="flat">
              <a:noFill/>
              <a:miter lim="400000"/>
            </a:ln>
            <a:effectLst/>
          </p:spPr>
        </p:pic>
      </p:grpSp>
      <p:pic>
        <p:nvPicPr>
          <p:cNvPr id="8" name="Picture 2" descr="Picture 2"/>
          <p:cNvPicPr>
            <a:picLocks noChangeAspect="1"/>
          </p:cNvPicPr>
          <p:nvPr/>
        </p:nvPicPr>
        <p:blipFill>
          <a:blip r:embed="rId4">
            <a:extLst/>
          </a:blip>
          <a:stretch>
            <a:fillRect/>
          </a:stretch>
        </p:blipFill>
        <p:spPr>
          <a:xfrm>
            <a:off x="6032008" y="4403373"/>
            <a:ext cx="1789970" cy="1789969"/>
          </a:xfrm>
          <a:prstGeom prst="rect">
            <a:avLst/>
          </a:prstGeom>
          <a:ln w="12700">
            <a:miter lim="400000"/>
          </a:ln>
        </p:spPr>
      </p:pic>
      <p:pic>
        <p:nvPicPr>
          <p:cNvPr id="9" name="Picture 7" descr="Picture 7"/>
          <p:cNvPicPr>
            <a:picLocks noChangeAspect="1"/>
          </p:cNvPicPr>
          <p:nvPr/>
        </p:nvPicPr>
        <p:blipFill>
          <a:blip r:embed="rId5">
            <a:extLst/>
          </a:blip>
          <a:stretch>
            <a:fillRect/>
          </a:stretch>
        </p:blipFill>
        <p:spPr>
          <a:xfrm>
            <a:off x="7766585" y="4833361"/>
            <a:ext cx="2006601" cy="685801"/>
          </a:xfrm>
          <a:prstGeom prst="rect">
            <a:avLst/>
          </a:prstGeom>
          <a:ln w="12700">
            <a:miter lim="400000"/>
          </a:ln>
        </p:spPr>
      </p:pic>
      <p:sp>
        <p:nvSpPr>
          <p:cNvPr id="10" name="Body Level One…"/>
          <p:cNvSpPr txBox="1"/>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Lst>
  <p:transition xmlns:p14="http://schemas.microsoft.com/office/powerpoint/2010/main" spd="med" advClick="1"/>
  <p:txStyles>
    <p:titleStyle>
      <a:lvl1pPr marL="0" marR="0" indent="0" algn="ctr" defTabSz="457181" rtl="0" latinLnBrk="0">
        <a:lnSpc>
          <a:spcPct val="100000"/>
        </a:lnSpc>
        <a:spcBef>
          <a:spcPts val="0"/>
        </a:spcBef>
        <a:spcAft>
          <a:spcPts val="0"/>
        </a:spcAft>
        <a:buClrTx/>
        <a:buSzTx/>
        <a:buFontTx/>
        <a:buNone/>
        <a:tabLst/>
        <a:defRPr b="0" baseline="0" cap="none" i="0" spc="0" strike="noStrike" sz="3400" u="none">
          <a:solidFill>
            <a:srgbClr val="464646"/>
          </a:solidFill>
          <a:uFillTx/>
          <a:latin typeface="Karla"/>
          <a:ea typeface="Karla"/>
          <a:cs typeface="Karla"/>
          <a:sym typeface="Karla"/>
        </a:defRPr>
      </a:lvl1pPr>
      <a:lvl2pPr marL="0" marR="0" indent="0" algn="ctr" defTabSz="457181" rtl="0" latinLnBrk="0">
        <a:lnSpc>
          <a:spcPct val="100000"/>
        </a:lnSpc>
        <a:spcBef>
          <a:spcPts val="0"/>
        </a:spcBef>
        <a:spcAft>
          <a:spcPts val="0"/>
        </a:spcAft>
        <a:buClrTx/>
        <a:buSzTx/>
        <a:buFontTx/>
        <a:buNone/>
        <a:tabLst/>
        <a:defRPr b="0" baseline="0" cap="none" i="0" spc="0" strike="noStrike" sz="3400" u="none">
          <a:solidFill>
            <a:srgbClr val="464646"/>
          </a:solidFill>
          <a:uFillTx/>
          <a:latin typeface="Karla"/>
          <a:ea typeface="Karla"/>
          <a:cs typeface="Karla"/>
          <a:sym typeface="Karla"/>
        </a:defRPr>
      </a:lvl2pPr>
      <a:lvl3pPr marL="0" marR="0" indent="0" algn="ctr" defTabSz="457181" rtl="0" latinLnBrk="0">
        <a:lnSpc>
          <a:spcPct val="100000"/>
        </a:lnSpc>
        <a:spcBef>
          <a:spcPts val="0"/>
        </a:spcBef>
        <a:spcAft>
          <a:spcPts val="0"/>
        </a:spcAft>
        <a:buClrTx/>
        <a:buSzTx/>
        <a:buFontTx/>
        <a:buNone/>
        <a:tabLst/>
        <a:defRPr b="0" baseline="0" cap="none" i="0" spc="0" strike="noStrike" sz="3400" u="none">
          <a:solidFill>
            <a:srgbClr val="464646"/>
          </a:solidFill>
          <a:uFillTx/>
          <a:latin typeface="Karla"/>
          <a:ea typeface="Karla"/>
          <a:cs typeface="Karla"/>
          <a:sym typeface="Karla"/>
        </a:defRPr>
      </a:lvl3pPr>
      <a:lvl4pPr marL="0" marR="0" indent="0" algn="ctr" defTabSz="457181" rtl="0" latinLnBrk="0">
        <a:lnSpc>
          <a:spcPct val="100000"/>
        </a:lnSpc>
        <a:spcBef>
          <a:spcPts val="0"/>
        </a:spcBef>
        <a:spcAft>
          <a:spcPts val="0"/>
        </a:spcAft>
        <a:buClrTx/>
        <a:buSzTx/>
        <a:buFontTx/>
        <a:buNone/>
        <a:tabLst/>
        <a:defRPr b="0" baseline="0" cap="none" i="0" spc="0" strike="noStrike" sz="3400" u="none">
          <a:solidFill>
            <a:srgbClr val="464646"/>
          </a:solidFill>
          <a:uFillTx/>
          <a:latin typeface="Karla"/>
          <a:ea typeface="Karla"/>
          <a:cs typeface="Karla"/>
          <a:sym typeface="Karla"/>
        </a:defRPr>
      </a:lvl4pPr>
      <a:lvl5pPr marL="0" marR="0" indent="0" algn="ctr" defTabSz="457181" rtl="0" latinLnBrk="0">
        <a:lnSpc>
          <a:spcPct val="100000"/>
        </a:lnSpc>
        <a:spcBef>
          <a:spcPts val="0"/>
        </a:spcBef>
        <a:spcAft>
          <a:spcPts val="0"/>
        </a:spcAft>
        <a:buClrTx/>
        <a:buSzTx/>
        <a:buFontTx/>
        <a:buNone/>
        <a:tabLst/>
        <a:defRPr b="0" baseline="0" cap="none" i="0" spc="0" strike="noStrike" sz="3400" u="none">
          <a:solidFill>
            <a:srgbClr val="464646"/>
          </a:solidFill>
          <a:uFillTx/>
          <a:latin typeface="Karla"/>
          <a:ea typeface="Karla"/>
          <a:cs typeface="Karla"/>
          <a:sym typeface="Karla"/>
        </a:defRPr>
      </a:lvl5pPr>
      <a:lvl6pPr marL="0" marR="0" indent="0" algn="ctr" defTabSz="457181" rtl="0" latinLnBrk="0">
        <a:lnSpc>
          <a:spcPct val="100000"/>
        </a:lnSpc>
        <a:spcBef>
          <a:spcPts val="0"/>
        </a:spcBef>
        <a:spcAft>
          <a:spcPts val="0"/>
        </a:spcAft>
        <a:buClrTx/>
        <a:buSzTx/>
        <a:buFontTx/>
        <a:buNone/>
        <a:tabLst/>
        <a:defRPr b="0" baseline="0" cap="none" i="0" spc="0" strike="noStrike" sz="3400" u="none">
          <a:solidFill>
            <a:srgbClr val="464646"/>
          </a:solidFill>
          <a:uFillTx/>
          <a:latin typeface="Karla"/>
          <a:ea typeface="Karla"/>
          <a:cs typeface="Karla"/>
          <a:sym typeface="Karla"/>
        </a:defRPr>
      </a:lvl6pPr>
      <a:lvl7pPr marL="0" marR="0" indent="0" algn="ctr" defTabSz="457181" rtl="0" latinLnBrk="0">
        <a:lnSpc>
          <a:spcPct val="100000"/>
        </a:lnSpc>
        <a:spcBef>
          <a:spcPts val="0"/>
        </a:spcBef>
        <a:spcAft>
          <a:spcPts val="0"/>
        </a:spcAft>
        <a:buClrTx/>
        <a:buSzTx/>
        <a:buFontTx/>
        <a:buNone/>
        <a:tabLst/>
        <a:defRPr b="0" baseline="0" cap="none" i="0" spc="0" strike="noStrike" sz="3400" u="none">
          <a:solidFill>
            <a:srgbClr val="464646"/>
          </a:solidFill>
          <a:uFillTx/>
          <a:latin typeface="Karla"/>
          <a:ea typeface="Karla"/>
          <a:cs typeface="Karla"/>
          <a:sym typeface="Karla"/>
        </a:defRPr>
      </a:lvl7pPr>
      <a:lvl8pPr marL="0" marR="0" indent="0" algn="ctr" defTabSz="457181" rtl="0" latinLnBrk="0">
        <a:lnSpc>
          <a:spcPct val="100000"/>
        </a:lnSpc>
        <a:spcBef>
          <a:spcPts val="0"/>
        </a:spcBef>
        <a:spcAft>
          <a:spcPts val="0"/>
        </a:spcAft>
        <a:buClrTx/>
        <a:buSzTx/>
        <a:buFontTx/>
        <a:buNone/>
        <a:tabLst/>
        <a:defRPr b="0" baseline="0" cap="none" i="0" spc="0" strike="noStrike" sz="3400" u="none">
          <a:solidFill>
            <a:srgbClr val="464646"/>
          </a:solidFill>
          <a:uFillTx/>
          <a:latin typeface="Karla"/>
          <a:ea typeface="Karla"/>
          <a:cs typeface="Karla"/>
          <a:sym typeface="Karla"/>
        </a:defRPr>
      </a:lvl8pPr>
      <a:lvl9pPr marL="0" marR="0" indent="0" algn="ctr" defTabSz="457181" rtl="0" latinLnBrk="0">
        <a:lnSpc>
          <a:spcPct val="100000"/>
        </a:lnSpc>
        <a:spcBef>
          <a:spcPts val="0"/>
        </a:spcBef>
        <a:spcAft>
          <a:spcPts val="0"/>
        </a:spcAft>
        <a:buClrTx/>
        <a:buSzTx/>
        <a:buFontTx/>
        <a:buNone/>
        <a:tabLst/>
        <a:defRPr b="0" baseline="0" cap="none" i="0" spc="0" strike="noStrike" sz="3400" u="none">
          <a:solidFill>
            <a:srgbClr val="464646"/>
          </a:solidFill>
          <a:uFillTx/>
          <a:latin typeface="Karla"/>
          <a:ea typeface="Karla"/>
          <a:cs typeface="Karla"/>
          <a:sym typeface="Karla"/>
        </a:defRPr>
      </a:lvl9pPr>
    </p:titleStyle>
    <p:bodyStyle>
      <a:lvl1pPr marL="342886" marR="0" indent="-342886" algn="l" defTabSz="457181"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1pPr>
      <a:lvl2pPr marL="783739" marR="0" indent="-326557" algn="l" defTabSz="457181"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2pPr>
      <a:lvl3pPr marL="1219150" marR="0" indent="-304786" algn="l" defTabSz="457181"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3pPr>
      <a:lvl4pPr marL="1737289" marR="0" indent="-365743" algn="l" defTabSz="457181"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4pPr>
      <a:lvl5pPr marL="2194471" marR="0" indent="-365743" algn="l" defTabSz="457181"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5pPr>
      <a:lvl6pPr marL="2651653" marR="0" indent="-365743" algn="l" defTabSz="457181"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6pPr>
      <a:lvl7pPr marL="3108835" marR="0" indent="-365743" algn="l" defTabSz="457181"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7pPr>
      <a:lvl8pPr marL="3566017" marR="0" indent="-365743" algn="l" defTabSz="457181"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8pPr>
      <a:lvl9pPr marL="4023197" marR="0" indent="-365743" algn="l" defTabSz="457181"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s109a2021@gmail.com" TargetMode="External"/></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10.tif"/></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luebikes.com/blog/and-the-2017-hubway-data-challenge-winners-are" TargetMode="External"/><Relationship Id="rId3" Type="http://schemas.openxmlformats.org/officeDocument/2006/relationships/image" Target="../media/image12.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Title 1"/>
          <p:cNvSpPr txBox="1"/>
          <p:nvPr>
            <p:ph type="title"/>
          </p:nvPr>
        </p:nvSpPr>
        <p:spPr>
          <a:prstGeom prst="rect">
            <a:avLst/>
          </a:prstGeom>
        </p:spPr>
        <p:txBody>
          <a:bodyPr/>
          <a:lstStyle/>
          <a:p>
            <a:pPr/>
            <a:r>
              <a:rPr b="1"/>
              <a:t>Section 1</a:t>
            </a:r>
            <a:r>
              <a:t> Introduction to CS-S109A</a:t>
            </a:r>
            <a:br/>
            <a:r>
              <a:rPr sz="2500"/>
              <a:t>Sol Girouard</a:t>
            </a:r>
            <a:br>
              <a:rPr sz="2000"/>
            </a:br>
          </a:p>
        </p:txBody>
      </p:sp>
      <p:sp>
        <p:nvSpPr>
          <p:cNvPr id="138" name="Slide Number Placeholder 3"/>
          <p:cNvSpPr txBox="1"/>
          <p:nvPr>
            <p:ph type="sldNum" sz="quarter" idx="2"/>
          </p:nvPr>
        </p:nvSpPr>
        <p:spPr>
          <a:xfrm>
            <a:off x="11807418" y="6459210"/>
            <a:ext cx="181383"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Title 1"/>
          <p:cNvSpPr txBox="1"/>
          <p:nvPr>
            <p:ph type="title"/>
          </p:nvPr>
        </p:nvSpPr>
        <p:spPr>
          <a:xfrm>
            <a:off x="349291" y="216530"/>
            <a:ext cx="11493418" cy="767278"/>
          </a:xfrm>
          <a:prstGeom prst="rect">
            <a:avLst/>
          </a:prstGeom>
        </p:spPr>
        <p:txBody>
          <a:bodyPr/>
          <a:lstStyle/>
          <a:p>
            <a:pPr/>
            <a:r>
              <a:t>The Data Science Process</a:t>
            </a:r>
          </a:p>
        </p:txBody>
      </p:sp>
      <p:sp>
        <p:nvSpPr>
          <p:cNvPr id="206"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09" name="Rectangle 4"/>
          <p:cNvGrpSpPr/>
          <p:nvPr/>
        </p:nvGrpSpPr>
        <p:grpSpPr>
          <a:xfrm>
            <a:off x="1237735" y="1751083"/>
            <a:ext cx="3955553" cy="719192"/>
            <a:chOff x="0" y="0"/>
            <a:chExt cx="3955551" cy="719191"/>
          </a:xfrm>
        </p:grpSpPr>
        <p:sp>
          <p:nvSpPr>
            <p:cNvPr id="207" name="Rectangle"/>
            <p:cNvSpPr/>
            <p:nvPr/>
          </p:nvSpPr>
          <p:spPr>
            <a:xfrm>
              <a:off x="-1" y="-1"/>
              <a:ext cx="3955553" cy="719193"/>
            </a:xfrm>
            <a:prstGeom prst="rect">
              <a:avLst/>
            </a:prstGeom>
            <a:solidFill>
              <a:srgbClr val="DCE6F2"/>
            </a:solidFill>
            <a:ln w="9525" cap="flat">
              <a:solidFill>
                <a:srgbClr val="4A7EBB"/>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208" name="Ask an interesting question"/>
            <p:cNvSpPr txBox="1"/>
            <p:nvPr/>
          </p:nvSpPr>
          <p:spPr>
            <a:xfrm>
              <a:off x="50482" y="163360"/>
              <a:ext cx="3854587"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lvl1pPr>
            </a:lstStyle>
            <a:p>
              <a:pPr/>
              <a:r>
                <a:t>Ask an interesting question</a:t>
              </a:r>
            </a:p>
          </p:txBody>
        </p:sp>
      </p:grpSp>
      <p:sp>
        <p:nvSpPr>
          <p:cNvPr id="210" name="Rectangle 5"/>
          <p:cNvSpPr/>
          <p:nvPr/>
        </p:nvSpPr>
        <p:spPr>
          <a:xfrm>
            <a:off x="1237735" y="2613517"/>
            <a:ext cx="3955553" cy="719192"/>
          </a:xfrm>
          <a:prstGeom prst="rect">
            <a:avLst/>
          </a:prstGeom>
          <a:solidFill>
            <a:srgbClr val="B9CDE5"/>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11" name="Rectangle 6"/>
          <p:cNvSpPr/>
          <p:nvPr/>
        </p:nvSpPr>
        <p:spPr>
          <a:xfrm>
            <a:off x="1237734" y="3475950"/>
            <a:ext cx="3955553" cy="719193"/>
          </a:xfrm>
          <a:prstGeom prst="rect">
            <a:avLst/>
          </a:prstGeom>
          <a:solidFill>
            <a:srgbClr val="95B3D7"/>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12" name="Rectangle 7"/>
          <p:cNvSpPr/>
          <p:nvPr/>
        </p:nvSpPr>
        <p:spPr>
          <a:xfrm>
            <a:off x="1237733" y="4336089"/>
            <a:ext cx="3955553" cy="719192"/>
          </a:xfrm>
          <a:prstGeom prst="rect">
            <a:avLst/>
          </a:prstGeom>
          <a:solidFill>
            <a:srgbClr val="376092"/>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13" name="Rectangle 8"/>
          <p:cNvSpPr/>
          <p:nvPr/>
        </p:nvSpPr>
        <p:spPr>
          <a:xfrm>
            <a:off x="1237733" y="5196228"/>
            <a:ext cx="3955553" cy="719192"/>
          </a:xfrm>
          <a:prstGeom prst="rect">
            <a:avLst/>
          </a:prstGeom>
          <a:solidFill>
            <a:srgbClr val="254061"/>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14" name="Rectangle 10"/>
          <p:cNvSpPr txBox="1"/>
          <p:nvPr/>
        </p:nvSpPr>
        <p:spPr>
          <a:xfrm>
            <a:off x="2377849" y="2742278"/>
            <a:ext cx="1675319" cy="3924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lvl1pPr>
          </a:lstStyle>
          <a:p>
            <a:pPr/>
            <a:r>
              <a:t>Get the Data</a:t>
            </a:r>
          </a:p>
        </p:txBody>
      </p:sp>
      <p:sp>
        <p:nvSpPr>
          <p:cNvPr id="215" name="Rectangle 11"/>
          <p:cNvSpPr txBox="1"/>
          <p:nvPr/>
        </p:nvSpPr>
        <p:spPr>
          <a:xfrm>
            <a:off x="2137267" y="3629431"/>
            <a:ext cx="2156481" cy="3924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lvl1pPr>
          </a:lstStyle>
          <a:p>
            <a:pPr/>
            <a:r>
              <a:t>Explore the Data</a:t>
            </a:r>
          </a:p>
        </p:txBody>
      </p:sp>
      <p:sp>
        <p:nvSpPr>
          <p:cNvPr id="216" name="Rectangle 12"/>
          <p:cNvSpPr txBox="1"/>
          <p:nvPr/>
        </p:nvSpPr>
        <p:spPr>
          <a:xfrm>
            <a:off x="2198510" y="4464853"/>
            <a:ext cx="2033995" cy="3924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D9D9D9"/>
                </a:solidFill>
              </a:defRPr>
            </a:lvl1pPr>
          </a:lstStyle>
          <a:p>
            <a:pPr/>
            <a:r>
              <a:t>Model the Data</a:t>
            </a:r>
          </a:p>
        </p:txBody>
      </p:sp>
      <p:sp>
        <p:nvSpPr>
          <p:cNvPr id="217" name="Rectangle 13"/>
          <p:cNvSpPr txBox="1"/>
          <p:nvPr/>
        </p:nvSpPr>
        <p:spPr>
          <a:xfrm>
            <a:off x="1352756" y="5355768"/>
            <a:ext cx="3725501" cy="3401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000">
                <a:solidFill>
                  <a:srgbClr val="FFFFFF"/>
                </a:solidFill>
              </a:defRPr>
            </a:lvl1pPr>
          </a:lstStyle>
          <a:p>
            <a:pPr/>
            <a:r>
              <a:t>Communicate/Visualize the Results</a:t>
            </a:r>
          </a:p>
        </p:txBody>
      </p:sp>
      <p:sp>
        <p:nvSpPr>
          <p:cNvPr id="218" name="Rectangular Callout 9"/>
          <p:cNvSpPr/>
          <p:nvPr/>
        </p:nvSpPr>
        <p:spPr>
          <a:xfrm rot="5400000">
            <a:off x="7135659" y="-8686"/>
            <a:ext cx="2585006" cy="61045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9265"/>
                </a:lnTo>
                <a:lnTo>
                  <a:pt x="18000" y="19265"/>
                </a:lnTo>
                <a:lnTo>
                  <a:pt x="16945" y="21600"/>
                </a:lnTo>
                <a:lnTo>
                  <a:pt x="12600" y="19265"/>
                </a:lnTo>
                <a:lnTo>
                  <a:pt x="0" y="19265"/>
                </a:lnTo>
                <a:lnTo>
                  <a:pt x="0" y="11238"/>
                </a:lnTo>
                <a:close/>
              </a:path>
            </a:pathLst>
          </a:custGeom>
          <a:solidFill>
            <a:srgbClr val="FDEADA"/>
          </a:solidFill>
          <a:ln>
            <a:solidFill>
              <a:srgbClr val="000000"/>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19" name="TextBox 14"/>
          <p:cNvSpPr txBox="1"/>
          <p:nvPr/>
        </p:nvSpPr>
        <p:spPr>
          <a:xfrm>
            <a:off x="6395149" y="1972637"/>
            <a:ext cx="5039567" cy="14472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200000"/>
              </a:lnSpc>
              <a:defRPr sz="2000"/>
            </a:pPr>
            <a:r>
              <a:t>Plot the data.</a:t>
            </a:r>
          </a:p>
          <a:p>
            <a:pPr>
              <a:lnSpc>
                <a:spcPct val="200000"/>
              </a:lnSpc>
              <a:defRPr sz="2000"/>
            </a:pPr>
            <a:r>
              <a:t>Are there anomalies or egregious issues?</a:t>
            </a:r>
          </a:p>
          <a:p>
            <a:pPr>
              <a:lnSpc>
                <a:spcPct val="200000"/>
              </a:lnSpc>
              <a:defRPr sz="2000"/>
            </a:pPr>
            <a:r>
              <a:t>Are there patterns?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Title 1"/>
          <p:cNvSpPr txBox="1"/>
          <p:nvPr>
            <p:ph type="title"/>
          </p:nvPr>
        </p:nvSpPr>
        <p:spPr>
          <a:xfrm>
            <a:off x="349291" y="216530"/>
            <a:ext cx="11493418" cy="767278"/>
          </a:xfrm>
          <a:prstGeom prst="rect">
            <a:avLst/>
          </a:prstGeom>
        </p:spPr>
        <p:txBody>
          <a:bodyPr/>
          <a:lstStyle/>
          <a:p>
            <a:pPr/>
            <a:r>
              <a:t>What?</a:t>
            </a:r>
          </a:p>
        </p:txBody>
      </p:sp>
      <p:sp>
        <p:nvSpPr>
          <p:cNvPr id="222" name="Content Placeholder 2"/>
          <p:cNvSpPr txBox="1"/>
          <p:nvPr>
            <p:ph type="body" sz="quarter" idx="1"/>
          </p:nvPr>
        </p:nvSpPr>
        <p:spPr>
          <a:xfrm>
            <a:off x="833412" y="983807"/>
            <a:ext cx="4764197" cy="626329"/>
          </a:xfrm>
          <a:prstGeom prst="rect">
            <a:avLst/>
          </a:prstGeom>
        </p:spPr>
        <p:txBody>
          <a:bodyPr/>
          <a:lstStyle/>
          <a:p>
            <a:pPr/>
            <a:r>
              <a:t>The Data Science Process </a:t>
            </a:r>
          </a:p>
        </p:txBody>
      </p:sp>
      <p:sp>
        <p:nvSpPr>
          <p:cNvPr id="223"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26" name="Rectangle 4"/>
          <p:cNvGrpSpPr/>
          <p:nvPr/>
        </p:nvGrpSpPr>
        <p:grpSpPr>
          <a:xfrm>
            <a:off x="1237735" y="1751083"/>
            <a:ext cx="3955553" cy="719192"/>
            <a:chOff x="0" y="0"/>
            <a:chExt cx="3955551" cy="719191"/>
          </a:xfrm>
        </p:grpSpPr>
        <p:sp>
          <p:nvSpPr>
            <p:cNvPr id="224" name="Rectangle"/>
            <p:cNvSpPr/>
            <p:nvPr/>
          </p:nvSpPr>
          <p:spPr>
            <a:xfrm>
              <a:off x="-1" y="-1"/>
              <a:ext cx="3955553" cy="719193"/>
            </a:xfrm>
            <a:prstGeom prst="rect">
              <a:avLst/>
            </a:prstGeom>
            <a:solidFill>
              <a:srgbClr val="DCE6F2"/>
            </a:solidFill>
            <a:ln w="9525" cap="flat">
              <a:solidFill>
                <a:srgbClr val="4A7EBB"/>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225" name="Ask an interesting question"/>
            <p:cNvSpPr txBox="1"/>
            <p:nvPr/>
          </p:nvSpPr>
          <p:spPr>
            <a:xfrm>
              <a:off x="50482" y="163360"/>
              <a:ext cx="3854587"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lvl1pPr>
            </a:lstStyle>
            <a:p>
              <a:pPr/>
              <a:r>
                <a:t>Ask an interesting question</a:t>
              </a:r>
            </a:p>
          </p:txBody>
        </p:sp>
      </p:grpSp>
      <p:sp>
        <p:nvSpPr>
          <p:cNvPr id="227" name="Rectangle 5"/>
          <p:cNvSpPr/>
          <p:nvPr/>
        </p:nvSpPr>
        <p:spPr>
          <a:xfrm>
            <a:off x="1237735" y="2613517"/>
            <a:ext cx="3955553" cy="719192"/>
          </a:xfrm>
          <a:prstGeom prst="rect">
            <a:avLst/>
          </a:prstGeom>
          <a:solidFill>
            <a:srgbClr val="B9CDE5"/>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28" name="Rectangle 6"/>
          <p:cNvSpPr/>
          <p:nvPr/>
        </p:nvSpPr>
        <p:spPr>
          <a:xfrm>
            <a:off x="1237734" y="3475950"/>
            <a:ext cx="3955553" cy="719193"/>
          </a:xfrm>
          <a:prstGeom prst="rect">
            <a:avLst/>
          </a:prstGeom>
          <a:solidFill>
            <a:srgbClr val="95B3D7"/>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29" name="Rectangle 7"/>
          <p:cNvSpPr/>
          <p:nvPr/>
        </p:nvSpPr>
        <p:spPr>
          <a:xfrm>
            <a:off x="1237733" y="4336089"/>
            <a:ext cx="3955553" cy="719192"/>
          </a:xfrm>
          <a:prstGeom prst="rect">
            <a:avLst/>
          </a:prstGeom>
          <a:solidFill>
            <a:srgbClr val="376092"/>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30" name="Rectangle 8"/>
          <p:cNvSpPr/>
          <p:nvPr/>
        </p:nvSpPr>
        <p:spPr>
          <a:xfrm>
            <a:off x="1237733" y="5196228"/>
            <a:ext cx="3955553" cy="719192"/>
          </a:xfrm>
          <a:prstGeom prst="rect">
            <a:avLst/>
          </a:prstGeom>
          <a:solidFill>
            <a:srgbClr val="254061"/>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31" name="Rectangle 10"/>
          <p:cNvSpPr txBox="1"/>
          <p:nvPr/>
        </p:nvSpPr>
        <p:spPr>
          <a:xfrm>
            <a:off x="2377849" y="2742278"/>
            <a:ext cx="1675319" cy="3924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lvl1pPr>
          </a:lstStyle>
          <a:p>
            <a:pPr/>
            <a:r>
              <a:t>Get the Data</a:t>
            </a:r>
          </a:p>
        </p:txBody>
      </p:sp>
      <p:sp>
        <p:nvSpPr>
          <p:cNvPr id="232" name="Rectangle 11"/>
          <p:cNvSpPr txBox="1"/>
          <p:nvPr/>
        </p:nvSpPr>
        <p:spPr>
          <a:xfrm>
            <a:off x="2137267" y="3629431"/>
            <a:ext cx="2156481" cy="3924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lvl1pPr>
          </a:lstStyle>
          <a:p>
            <a:pPr/>
            <a:r>
              <a:t>Explore the Data</a:t>
            </a:r>
          </a:p>
        </p:txBody>
      </p:sp>
      <p:sp>
        <p:nvSpPr>
          <p:cNvPr id="233" name="Rectangle 12"/>
          <p:cNvSpPr txBox="1"/>
          <p:nvPr/>
        </p:nvSpPr>
        <p:spPr>
          <a:xfrm>
            <a:off x="2198510" y="4464853"/>
            <a:ext cx="2033995" cy="3924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D9D9D9"/>
                </a:solidFill>
              </a:defRPr>
            </a:lvl1pPr>
          </a:lstStyle>
          <a:p>
            <a:pPr/>
            <a:r>
              <a:t>Model the Data</a:t>
            </a:r>
          </a:p>
        </p:txBody>
      </p:sp>
      <p:sp>
        <p:nvSpPr>
          <p:cNvPr id="234" name="Rectangle 13"/>
          <p:cNvSpPr txBox="1"/>
          <p:nvPr/>
        </p:nvSpPr>
        <p:spPr>
          <a:xfrm>
            <a:off x="1352756" y="5355768"/>
            <a:ext cx="3725501" cy="3401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000">
                <a:solidFill>
                  <a:srgbClr val="FFFFFF"/>
                </a:solidFill>
              </a:defRPr>
            </a:lvl1pPr>
          </a:lstStyle>
          <a:p>
            <a:pPr/>
            <a:r>
              <a:t>Communicate/Visualize the Results</a:t>
            </a:r>
          </a:p>
        </p:txBody>
      </p:sp>
      <p:sp>
        <p:nvSpPr>
          <p:cNvPr id="235" name="Rectangular Callout 9"/>
          <p:cNvSpPr/>
          <p:nvPr/>
        </p:nvSpPr>
        <p:spPr>
          <a:xfrm rot="5400000">
            <a:off x="6951836" y="123741"/>
            <a:ext cx="2901256" cy="61559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246" y="0"/>
                </a:lnTo>
                <a:lnTo>
                  <a:pt x="19246" y="19104"/>
                </a:lnTo>
                <a:lnTo>
                  <a:pt x="16038" y="19104"/>
                </a:lnTo>
                <a:lnTo>
                  <a:pt x="21600" y="21600"/>
                </a:lnTo>
                <a:lnTo>
                  <a:pt x="11227" y="19104"/>
                </a:lnTo>
                <a:lnTo>
                  <a:pt x="0" y="19104"/>
                </a:lnTo>
                <a:lnTo>
                  <a:pt x="0" y="11144"/>
                </a:lnTo>
                <a:close/>
              </a:path>
            </a:pathLst>
          </a:custGeom>
          <a:solidFill>
            <a:srgbClr val="FDEADA"/>
          </a:solidFill>
          <a:ln>
            <a:solidFill>
              <a:srgbClr val="000000"/>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36" name="TextBox 14"/>
          <p:cNvSpPr txBox="1"/>
          <p:nvPr/>
        </p:nvSpPr>
        <p:spPr>
          <a:xfrm>
            <a:off x="6331921" y="2018873"/>
            <a:ext cx="5039567" cy="20008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200000"/>
              </a:lnSpc>
              <a:defRPr sz="2000"/>
            </a:pPr>
            <a:r>
              <a:t>Build a model.</a:t>
            </a:r>
          </a:p>
          <a:p>
            <a:pPr>
              <a:lnSpc>
                <a:spcPct val="200000"/>
              </a:lnSpc>
              <a:defRPr sz="2000"/>
            </a:pPr>
            <a:r>
              <a:t>Fit the model.</a:t>
            </a:r>
          </a:p>
          <a:p>
            <a:pPr>
              <a:lnSpc>
                <a:spcPct val="200000"/>
              </a:lnSpc>
              <a:defRPr sz="2000"/>
            </a:pPr>
            <a:r>
              <a:t>Validate the model.</a:t>
            </a:r>
          </a:p>
          <a:p>
            <a:pPr>
              <a:lnSpc>
                <a:spcPct val="200000"/>
              </a:lnSpc>
              <a:defRPr sz="2000"/>
            </a:pPr>
            <a:r>
              <a:t>Interpret the model</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Title 1"/>
          <p:cNvSpPr txBox="1"/>
          <p:nvPr>
            <p:ph type="title"/>
          </p:nvPr>
        </p:nvSpPr>
        <p:spPr>
          <a:xfrm>
            <a:off x="349291" y="216530"/>
            <a:ext cx="11493418" cy="767278"/>
          </a:xfrm>
          <a:prstGeom prst="rect">
            <a:avLst/>
          </a:prstGeom>
        </p:spPr>
        <p:txBody>
          <a:bodyPr/>
          <a:lstStyle/>
          <a:p>
            <a:pPr/>
            <a:r>
              <a:t>What?</a:t>
            </a:r>
          </a:p>
        </p:txBody>
      </p:sp>
      <p:sp>
        <p:nvSpPr>
          <p:cNvPr id="239" name="Content Placeholder 2"/>
          <p:cNvSpPr txBox="1"/>
          <p:nvPr>
            <p:ph type="body" sz="quarter" idx="1"/>
          </p:nvPr>
        </p:nvSpPr>
        <p:spPr>
          <a:xfrm>
            <a:off x="833412" y="983807"/>
            <a:ext cx="4764197" cy="626329"/>
          </a:xfrm>
          <a:prstGeom prst="rect">
            <a:avLst/>
          </a:prstGeom>
        </p:spPr>
        <p:txBody>
          <a:bodyPr/>
          <a:lstStyle/>
          <a:p>
            <a:pPr/>
            <a:r>
              <a:t>The Data Science Process </a:t>
            </a:r>
          </a:p>
        </p:txBody>
      </p:sp>
      <p:sp>
        <p:nvSpPr>
          <p:cNvPr id="240"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43" name="Rectangle 4"/>
          <p:cNvGrpSpPr/>
          <p:nvPr/>
        </p:nvGrpSpPr>
        <p:grpSpPr>
          <a:xfrm>
            <a:off x="1237735" y="1751083"/>
            <a:ext cx="3955553" cy="719192"/>
            <a:chOff x="0" y="0"/>
            <a:chExt cx="3955551" cy="719191"/>
          </a:xfrm>
        </p:grpSpPr>
        <p:sp>
          <p:nvSpPr>
            <p:cNvPr id="241" name="Rectangle"/>
            <p:cNvSpPr/>
            <p:nvPr/>
          </p:nvSpPr>
          <p:spPr>
            <a:xfrm>
              <a:off x="-1" y="-1"/>
              <a:ext cx="3955553" cy="719193"/>
            </a:xfrm>
            <a:prstGeom prst="rect">
              <a:avLst/>
            </a:prstGeom>
            <a:solidFill>
              <a:srgbClr val="DCE6F2"/>
            </a:solidFill>
            <a:ln w="9525" cap="flat">
              <a:solidFill>
                <a:srgbClr val="4A7EBB"/>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242" name="Ask an interesting question"/>
            <p:cNvSpPr txBox="1"/>
            <p:nvPr/>
          </p:nvSpPr>
          <p:spPr>
            <a:xfrm>
              <a:off x="50482" y="163360"/>
              <a:ext cx="3854587"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lvl1pPr>
            </a:lstStyle>
            <a:p>
              <a:pPr/>
              <a:r>
                <a:t>Ask an interesting question</a:t>
              </a:r>
            </a:p>
          </p:txBody>
        </p:sp>
      </p:grpSp>
      <p:sp>
        <p:nvSpPr>
          <p:cNvPr id="244" name="Rectangle 5"/>
          <p:cNvSpPr/>
          <p:nvPr/>
        </p:nvSpPr>
        <p:spPr>
          <a:xfrm>
            <a:off x="1237735" y="2613517"/>
            <a:ext cx="3955553" cy="719192"/>
          </a:xfrm>
          <a:prstGeom prst="rect">
            <a:avLst/>
          </a:prstGeom>
          <a:solidFill>
            <a:srgbClr val="B9CDE5"/>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45" name="Rectangle 6"/>
          <p:cNvSpPr/>
          <p:nvPr/>
        </p:nvSpPr>
        <p:spPr>
          <a:xfrm>
            <a:off x="1237734" y="3475950"/>
            <a:ext cx="3955553" cy="719193"/>
          </a:xfrm>
          <a:prstGeom prst="rect">
            <a:avLst/>
          </a:prstGeom>
          <a:solidFill>
            <a:srgbClr val="95B3D7"/>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46" name="Rectangle 7"/>
          <p:cNvSpPr/>
          <p:nvPr/>
        </p:nvSpPr>
        <p:spPr>
          <a:xfrm>
            <a:off x="1237733" y="4336089"/>
            <a:ext cx="3955553" cy="719192"/>
          </a:xfrm>
          <a:prstGeom prst="rect">
            <a:avLst/>
          </a:prstGeom>
          <a:solidFill>
            <a:srgbClr val="376092"/>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47" name="Rectangle 8"/>
          <p:cNvSpPr/>
          <p:nvPr/>
        </p:nvSpPr>
        <p:spPr>
          <a:xfrm>
            <a:off x="1237733" y="5196228"/>
            <a:ext cx="3955553" cy="719192"/>
          </a:xfrm>
          <a:prstGeom prst="rect">
            <a:avLst/>
          </a:prstGeom>
          <a:solidFill>
            <a:srgbClr val="254061"/>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48" name="Rectangle 10"/>
          <p:cNvSpPr txBox="1"/>
          <p:nvPr/>
        </p:nvSpPr>
        <p:spPr>
          <a:xfrm>
            <a:off x="2377849" y="2742278"/>
            <a:ext cx="1675319" cy="3924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lvl1pPr>
          </a:lstStyle>
          <a:p>
            <a:pPr/>
            <a:r>
              <a:t>Get the Data</a:t>
            </a:r>
          </a:p>
        </p:txBody>
      </p:sp>
      <p:sp>
        <p:nvSpPr>
          <p:cNvPr id="249" name="Rectangle 11"/>
          <p:cNvSpPr txBox="1"/>
          <p:nvPr/>
        </p:nvSpPr>
        <p:spPr>
          <a:xfrm>
            <a:off x="2137267" y="3629431"/>
            <a:ext cx="2156481" cy="3924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lvl1pPr>
          </a:lstStyle>
          <a:p>
            <a:pPr/>
            <a:r>
              <a:t>Explore the Data</a:t>
            </a:r>
          </a:p>
        </p:txBody>
      </p:sp>
      <p:sp>
        <p:nvSpPr>
          <p:cNvPr id="250" name="Rectangle 12"/>
          <p:cNvSpPr txBox="1"/>
          <p:nvPr/>
        </p:nvSpPr>
        <p:spPr>
          <a:xfrm>
            <a:off x="2198510" y="4464853"/>
            <a:ext cx="2033995" cy="3924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D9D9D9"/>
                </a:solidFill>
              </a:defRPr>
            </a:lvl1pPr>
          </a:lstStyle>
          <a:p>
            <a:pPr/>
            <a:r>
              <a:t>Model the Data</a:t>
            </a:r>
          </a:p>
        </p:txBody>
      </p:sp>
      <p:sp>
        <p:nvSpPr>
          <p:cNvPr id="251" name="Rectangle 13"/>
          <p:cNvSpPr txBox="1"/>
          <p:nvPr/>
        </p:nvSpPr>
        <p:spPr>
          <a:xfrm>
            <a:off x="1352756" y="5355768"/>
            <a:ext cx="3725501" cy="3401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000">
                <a:solidFill>
                  <a:srgbClr val="FFFFFF"/>
                </a:solidFill>
              </a:defRPr>
            </a:lvl1pPr>
          </a:lstStyle>
          <a:p>
            <a:pPr/>
            <a:r>
              <a:t>Communicate/Visualize the Results</a:t>
            </a:r>
          </a:p>
        </p:txBody>
      </p:sp>
      <p:sp>
        <p:nvSpPr>
          <p:cNvPr id="252" name="Rectangular Callout 9"/>
          <p:cNvSpPr/>
          <p:nvPr/>
        </p:nvSpPr>
        <p:spPr>
          <a:xfrm rot="5400000">
            <a:off x="6484365" y="622027"/>
            <a:ext cx="3867013" cy="6125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4439" y="0"/>
                </a:lnTo>
                <a:lnTo>
                  <a:pt x="14439" y="11200"/>
                </a:lnTo>
                <a:lnTo>
                  <a:pt x="21600" y="21600"/>
                </a:lnTo>
                <a:lnTo>
                  <a:pt x="14439" y="16000"/>
                </a:lnTo>
                <a:lnTo>
                  <a:pt x="14439" y="19200"/>
                </a:lnTo>
                <a:lnTo>
                  <a:pt x="0" y="19200"/>
                </a:lnTo>
                <a:lnTo>
                  <a:pt x="0" y="11200"/>
                </a:lnTo>
                <a:close/>
              </a:path>
            </a:pathLst>
          </a:custGeom>
          <a:solidFill>
            <a:srgbClr val="FDEADA"/>
          </a:solidFill>
          <a:ln>
            <a:solidFill>
              <a:srgbClr val="000000"/>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53" name="TextBox 14"/>
          <p:cNvSpPr txBox="1"/>
          <p:nvPr/>
        </p:nvSpPr>
        <p:spPr>
          <a:xfrm>
            <a:off x="6395149" y="1972637"/>
            <a:ext cx="5039567" cy="20008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200000"/>
              </a:lnSpc>
              <a:defRPr sz="2000"/>
            </a:pPr>
            <a:r>
              <a:t>What did we learn?</a:t>
            </a:r>
          </a:p>
          <a:p>
            <a:pPr>
              <a:lnSpc>
                <a:spcPct val="200000"/>
              </a:lnSpc>
              <a:defRPr sz="2000"/>
            </a:pPr>
            <a:r>
              <a:t>Do the results make sense?</a:t>
            </a:r>
          </a:p>
          <a:p>
            <a:pPr>
              <a:lnSpc>
                <a:spcPct val="200000"/>
              </a:lnSpc>
              <a:defRPr sz="2000"/>
            </a:pPr>
            <a:r>
              <a:t>Can we effectively tell a story?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Title 1"/>
          <p:cNvSpPr txBox="1"/>
          <p:nvPr>
            <p:ph type="title"/>
          </p:nvPr>
        </p:nvSpPr>
        <p:spPr>
          <a:xfrm>
            <a:off x="349291" y="216530"/>
            <a:ext cx="11493418" cy="767278"/>
          </a:xfrm>
          <a:prstGeom prst="rect">
            <a:avLst/>
          </a:prstGeom>
        </p:spPr>
        <p:txBody>
          <a:bodyPr/>
          <a:lstStyle/>
          <a:p>
            <a:pPr/>
            <a:r>
              <a:t>The Data Science Process</a:t>
            </a:r>
          </a:p>
        </p:txBody>
      </p:sp>
      <p:sp>
        <p:nvSpPr>
          <p:cNvPr id="256" name="Content Placeholder 2"/>
          <p:cNvSpPr txBox="1"/>
          <p:nvPr>
            <p:ph type="body" idx="1"/>
          </p:nvPr>
        </p:nvSpPr>
        <p:spPr>
          <a:xfrm>
            <a:off x="833415" y="1021907"/>
            <a:ext cx="10327008" cy="5210163"/>
          </a:xfrm>
          <a:prstGeom prst="rect">
            <a:avLst/>
          </a:prstGeom>
        </p:spPr>
        <p:txBody>
          <a:bodyPr/>
          <a:lstStyle/>
          <a:p>
            <a:pPr/>
          </a:p>
          <a:p>
            <a:pPr/>
          </a:p>
          <a:p>
            <a:pPr/>
          </a:p>
          <a:p>
            <a:pPr/>
          </a:p>
          <a:p>
            <a:pPr/>
          </a:p>
          <a:p>
            <a:pPr/>
          </a:p>
          <a:p>
            <a:pPr/>
          </a:p>
          <a:p>
            <a:pPr/>
          </a:p>
          <a:p>
            <a:pPr/>
            <a:r>
              <a:t>Today we will begin introducing the data collection and data exploration steps. </a:t>
            </a:r>
          </a:p>
        </p:txBody>
      </p:sp>
      <p:sp>
        <p:nvSpPr>
          <p:cNvPr id="257"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60" name="Rectangle 4"/>
          <p:cNvGrpSpPr/>
          <p:nvPr/>
        </p:nvGrpSpPr>
        <p:grpSpPr>
          <a:xfrm>
            <a:off x="3842654" y="1685927"/>
            <a:ext cx="3674226" cy="554956"/>
            <a:chOff x="0" y="0"/>
            <a:chExt cx="3674224" cy="554955"/>
          </a:xfrm>
        </p:grpSpPr>
        <p:sp>
          <p:nvSpPr>
            <p:cNvPr id="258" name="Rectangle"/>
            <p:cNvSpPr/>
            <p:nvPr/>
          </p:nvSpPr>
          <p:spPr>
            <a:xfrm>
              <a:off x="-1" y="-1"/>
              <a:ext cx="3674226" cy="554957"/>
            </a:xfrm>
            <a:prstGeom prst="rect">
              <a:avLst/>
            </a:prstGeom>
            <a:solidFill>
              <a:srgbClr val="DCE6F2"/>
            </a:solidFill>
            <a:ln w="9525" cap="flat">
              <a:solidFill>
                <a:srgbClr val="4A7EBB"/>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259" name="Ask an interesting question"/>
            <p:cNvSpPr txBox="1"/>
            <p:nvPr/>
          </p:nvSpPr>
          <p:spPr>
            <a:xfrm>
              <a:off x="50482" y="107386"/>
              <a:ext cx="3573260" cy="3401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000"/>
              </a:lvl1pPr>
            </a:lstStyle>
            <a:p>
              <a:pPr/>
              <a:r>
                <a:t>Ask an interesting question</a:t>
              </a:r>
            </a:p>
          </p:txBody>
        </p:sp>
      </p:grpSp>
      <p:sp>
        <p:nvSpPr>
          <p:cNvPr id="261" name="Rectangle 5"/>
          <p:cNvSpPr/>
          <p:nvPr/>
        </p:nvSpPr>
        <p:spPr>
          <a:xfrm>
            <a:off x="3842656" y="2335090"/>
            <a:ext cx="3674226" cy="554956"/>
          </a:xfrm>
          <a:prstGeom prst="rect">
            <a:avLst/>
          </a:prstGeom>
          <a:solidFill>
            <a:srgbClr val="B9CDE5"/>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sz="2000">
                <a:solidFill>
                  <a:srgbClr val="FFFFFF"/>
                </a:solidFill>
              </a:defRPr>
            </a:pPr>
          </a:p>
        </p:txBody>
      </p:sp>
      <p:sp>
        <p:nvSpPr>
          <p:cNvPr id="262" name="Rectangle 6"/>
          <p:cNvSpPr/>
          <p:nvPr/>
        </p:nvSpPr>
        <p:spPr>
          <a:xfrm>
            <a:off x="3842654" y="3042552"/>
            <a:ext cx="3674226" cy="554956"/>
          </a:xfrm>
          <a:prstGeom prst="rect">
            <a:avLst/>
          </a:prstGeom>
          <a:solidFill>
            <a:srgbClr val="95B3D7"/>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sz="2000">
                <a:solidFill>
                  <a:srgbClr val="FFFFFF"/>
                </a:solidFill>
              </a:defRPr>
            </a:pPr>
          </a:p>
        </p:txBody>
      </p:sp>
      <p:sp>
        <p:nvSpPr>
          <p:cNvPr id="263" name="Rectangle 7"/>
          <p:cNvSpPr/>
          <p:nvPr/>
        </p:nvSpPr>
        <p:spPr>
          <a:xfrm>
            <a:off x="3838928" y="3785385"/>
            <a:ext cx="3674225" cy="554957"/>
          </a:xfrm>
          <a:prstGeom prst="rect">
            <a:avLst/>
          </a:prstGeom>
          <a:solidFill>
            <a:srgbClr val="376092"/>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sz="2000">
                <a:solidFill>
                  <a:srgbClr val="FFFFFF"/>
                </a:solidFill>
              </a:defRPr>
            </a:pPr>
          </a:p>
        </p:txBody>
      </p:sp>
      <p:sp>
        <p:nvSpPr>
          <p:cNvPr id="264" name="Rectangle 8"/>
          <p:cNvSpPr/>
          <p:nvPr/>
        </p:nvSpPr>
        <p:spPr>
          <a:xfrm>
            <a:off x="3838928" y="4512302"/>
            <a:ext cx="3674225" cy="554956"/>
          </a:xfrm>
          <a:prstGeom prst="rect">
            <a:avLst/>
          </a:prstGeom>
          <a:solidFill>
            <a:srgbClr val="254061"/>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sz="2000">
                <a:solidFill>
                  <a:srgbClr val="FFFFFF"/>
                </a:solidFill>
              </a:defRPr>
            </a:pPr>
          </a:p>
        </p:txBody>
      </p:sp>
      <p:sp>
        <p:nvSpPr>
          <p:cNvPr id="265" name="Rectangle 9"/>
          <p:cNvSpPr txBox="1"/>
          <p:nvPr/>
        </p:nvSpPr>
        <p:spPr>
          <a:xfrm>
            <a:off x="4825830" y="2443142"/>
            <a:ext cx="1552410" cy="340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000"/>
            </a:lvl1pPr>
          </a:lstStyle>
          <a:p>
            <a:pPr/>
            <a:r>
              <a:t>Get the Data</a:t>
            </a:r>
          </a:p>
        </p:txBody>
      </p:sp>
      <p:sp>
        <p:nvSpPr>
          <p:cNvPr id="266" name="Rectangle 10"/>
          <p:cNvSpPr txBox="1"/>
          <p:nvPr/>
        </p:nvSpPr>
        <p:spPr>
          <a:xfrm>
            <a:off x="4599859" y="3145750"/>
            <a:ext cx="2004349" cy="3401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000"/>
            </a:lvl1pPr>
          </a:lstStyle>
          <a:p>
            <a:pPr/>
            <a:r>
              <a:t>Explore the Data</a:t>
            </a:r>
          </a:p>
        </p:txBody>
      </p:sp>
      <p:sp>
        <p:nvSpPr>
          <p:cNvPr id="267" name="Rectangle 11"/>
          <p:cNvSpPr txBox="1"/>
          <p:nvPr/>
        </p:nvSpPr>
        <p:spPr>
          <a:xfrm>
            <a:off x="4674844" y="3902366"/>
            <a:ext cx="1888983" cy="340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000">
                <a:solidFill>
                  <a:srgbClr val="FFFFFF"/>
                </a:solidFill>
              </a:defRPr>
            </a:lvl1pPr>
          </a:lstStyle>
          <a:p>
            <a:pPr/>
            <a:r>
              <a:t>Model the Data</a:t>
            </a:r>
          </a:p>
        </p:txBody>
      </p:sp>
      <p:sp>
        <p:nvSpPr>
          <p:cNvPr id="268" name="Rectangle 12"/>
          <p:cNvSpPr txBox="1"/>
          <p:nvPr/>
        </p:nvSpPr>
        <p:spPr>
          <a:xfrm>
            <a:off x="3742513" y="4626336"/>
            <a:ext cx="3874508" cy="33028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900">
                <a:solidFill>
                  <a:srgbClr val="FFFFFF"/>
                </a:solidFill>
              </a:defRPr>
            </a:lvl1pPr>
          </a:lstStyle>
          <a:p>
            <a:pPr/>
            <a:r>
              <a:t>Communicate/Visualize the Results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Title 1"/>
          <p:cNvSpPr txBox="1"/>
          <p:nvPr>
            <p:ph type="title"/>
          </p:nvPr>
        </p:nvSpPr>
        <p:spPr>
          <a:xfrm>
            <a:off x="349291" y="216530"/>
            <a:ext cx="11493418" cy="767278"/>
          </a:xfrm>
          <a:prstGeom prst="rect">
            <a:avLst/>
          </a:prstGeom>
        </p:spPr>
        <p:txBody>
          <a:bodyPr/>
          <a:lstStyle/>
          <a:p>
            <a:pPr/>
            <a:r>
              <a:t>What are data?</a:t>
            </a:r>
          </a:p>
        </p:txBody>
      </p:sp>
      <p:sp>
        <p:nvSpPr>
          <p:cNvPr id="271" name="Content Placeholder 2"/>
          <p:cNvSpPr txBox="1"/>
          <p:nvPr>
            <p:ph type="body" sz="half" idx="1"/>
          </p:nvPr>
        </p:nvSpPr>
        <p:spPr>
          <a:xfrm>
            <a:off x="833415" y="1177757"/>
            <a:ext cx="10327008" cy="2111144"/>
          </a:xfrm>
          <a:prstGeom prst="rect">
            <a:avLst/>
          </a:prstGeom>
        </p:spPr>
        <p:txBody>
          <a:bodyPr/>
          <a:lstStyle/>
          <a:p>
            <a:pPr/>
            <a:r>
              <a:t>“A datum is a single measurement of something on a scale that is understandable to both the recorder and the reader. Data are multiple such measurements.” </a:t>
            </a:r>
          </a:p>
          <a:p>
            <a:pPr>
              <a:defRPr b="1"/>
            </a:pPr>
            <a:r>
              <a:t>Claim: </a:t>
            </a:r>
            <a:r>
              <a:rPr i="1">
                <a:solidFill>
                  <a:schemeClr val="accent2"/>
                </a:solidFill>
              </a:rPr>
              <a:t>everything is (can be) data!</a:t>
            </a:r>
            <a:r>
              <a:rPr>
                <a:solidFill>
                  <a:schemeClr val="accent2"/>
                </a:solidFill>
              </a:rPr>
              <a:t> </a:t>
            </a:r>
          </a:p>
        </p:txBody>
      </p:sp>
      <p:sp>
        <p:nvSpPr>
          <p:cNvPr id="272"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3" name="Picture 2" descr="Picture 2"/>
          <p:cNvPicPr>
            <a:picLocks noChangeAspect="1"/>
          </p:cNvPicPr>
          <p:nvPr/>
        </p:nvPicPr>
        <p:blipFill>
          <a:blip r:embed="rId2">
            <a:extLst/>
          </a:blip>
          <a:stretch>
            <a:fillRect/>
          </a:stretch>
        </p:blipFill>
        <p:spPr>
          <a:xfrm>
            <a:off x="3738281" y="3288901"/>
            <a:ext cx="3911132" cy="272078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Title 1"/>
          <p:cNvSpPr txBox="1"/>
          <p:nvPr>
            <p:ph type="title"/>
          </p:nvPr>
        </p:nvSpPr>
        <p:spPr>
          <a:xfrm>
            <a:off x="349291" y="216530"/>
            <a:ext cx="11493418" cy="767278"/>
          </a:xfrm>
          <a:prstGeom prst="rect">
            <a:avLst/>
          </a:prstGeom>
        </p:spPr>
        <p:txBody>
          <a:bodyPr/>
          <a:lstStyle/>
          <a:p>
            <a:pPr/>
            <a:r>
              <a:t>Where do data come from? </a:t>
            </a:r>
          </a:p>
        </p:txBody>
      </p:sp>
      <p:sp>
        <p:nvSpPr>
          <p:cNvPr id="276" name="Content Placeholder 2"/>
          <p:cNvSpPr txBox="1"/>
          <p:nvPr>
            <p:ph type="body" idx="1"/>
          </p:nvPr>
        </p:nvSpPr>
        <p:spPr>
          <a:xfrm>
            <a:off x="793073" y="985978"/>
            <a:ext cx="10260411" cy="5034784"/>
          </a:xfrm>
          <a:prstGeom prst="rect">
            <a:avLst/>
          </a:prstGeom>
        </p:spPr>
        <p:txBody>
          <a:bodyPr/>
          <a:lstStyle/>
          <a:p>
            <a:pPr marL="448055" indent="-448055" defTabSz="448038">
              <a:buSzPct val="100000"/>
              <a:buFont typeface="Arial"/>
              <a:buChar char="•"/>
              <a:defRPr b="1" sz="2548"/>
            </a:pPr>
            <a:r>
              <a:t>Internal sources: </a:t>
            </a:r>
            <a:r>
              <a:rPr b="0"/>
              <a:t>already collected by or is part of the overall data collection of you organization.</a:t>
            </a:r>
            <a:br>
              <a:rPr b="0"/>
            </a:br>
            <a:r>
              <a:rPr b="0"/>
              <a:t>For example: business-centric data that is available in the organization data base to record day to day operations; scientific or experimental data. </a:t>
            </a:r>
            <a:endParaRPr b="0"/>
          </a:p>
          <a:p>
            <a:pPr marL="448055" indent="-448055" defTabSz="448038">
              <a:buSzPct val="100000"/>
              <a:buFont typeface="Arial"/>
              <a:buChar char="•"/>
              <a:defRPr b="1" sz="2548"/>
            </a:pPr>
            <a:r>
              <a:t>Existing External Sources: </a:t>
            </a:r>
            <a:r>
              <a:rPr b="0"/>
              <a:t>available in ready to read format from an outside source for free or for a fee.</a:t>
            </a:r>
            <a:br>
              <a:rPr b="0"/>
            </a:br>
            <a:r>
              <a:rPr b="0"/>
              <a:t>For example: public government databases, stock market data, Yelp reviews, [your favorite sport]-reference. </a:t>
            </a:r>
            <a:endParaRPr b="0"/>
          </a:p>
          <a:p>
            <a:pPr marL="448055" indent="-448055" defTabSz="448038">
              <a:buSzPct val="100000"/>
              <a:buFont typeface="Arial"/>
              <a:buChar char="•"/>
              <a:defRPr b="1" sz="2548"/>
            </a:pPr>
            <a:r>
              <a:t>External Sources Requiring Collection Efforts</a:t>
            </a:r>
            <a:r>
              <a:rPr b="0"/>
              <a:t>: available from external source but acquisition requires special processing.</a:t>
            </a:r>
            <a:br>
              <a:rPr b="0"/>
            </a:br>
            <a:r>
              <a:rPr b="0"/>
              <a:t>For example: data appearing only in print form, or data on websites. </a:t>
            </a:r>
          </a:p>
        </p:txBody>
      </p:sp>
      <p:sp>
        <p:nvSpPr>
          <p:cNvPr id="277"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7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7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76">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76"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Title 1"/>
          <p:cNvSpPr txBox="1"/>
          <p:nvPr>
            <p:ph type="title"/>
          </p:nvPr>
        </p:nvSpPr>
        <p:spPr>
          <a:xfrm>
            <a:off x="349291" y="216530"/>
            <a:ext cx="11493418" cy="767278"/>
          </a:xfrm>
          <a:prstGeom prst="rect">
            <a:avLst/>
          </a:prstGeom>
        </p:spPr>
        <p:txBody>
          <a:bodyPr/>
          <a:lstStyle/>
          <a:p>
            <a:pPr/>
            <a:r>
              <a:t>Ways to gather online data</a:t>
            </a:r>
          </a:p>
        </p:txBody>
      </p:sp>
      <p:sp>
        <p:nvSpPr>
          <p:cNvPr id="280" name="Content Placeholder 2"/>
          <p:cNvSpPr txBox="1"/>
          <p:nvPr>
            <p:ph type="body" idx="1"/>
          </p:nvPr>
        </p:nvSpPr>
        <p:spPr>
          <a:xfrm>
            <a:off x="793073" y="985978"/>
            <a:ext cx="10260411" cy="5034784"/>
          </a:xfrm>
          <a:prstGeom prst="rect">
            <a:avLst/>
          </a:prstGeom>
        </p:spPr>
        <p:txBody>
          <a:bodyPr/>
          <a:lstStyle/>
          <a:p>
            <a:pPr defTabSz="452610">
              <a:defRPr sz="2772"/>
            </a:pPr>
            <a:r>
              <a:t>How to get data generated, published or hosted online: </a:t>
            </a:r>
            <a:endParaRPr sz="2376"/>
          </a:p>
          <a:p>
            <a:pPr marL="452627" indent="-452627" defTabSz="452610">
              <a:buSzPct val="100000"/>
              <a:buFont typeface="Arial"/>
              <a:buChar char="•"/>
              <a:defRPr b="1" sz="2772"/>
            </a:pPr>
            <a:r>
              <a:t>API (Application Programming Interface): </a:t>
            </a:r>
            <a:r>
              <a:rPr b="0"/>
              <a:t>using a prebuilt set of functions developed by a company to access their services. Often pay to use. For example: Google Map API, Facebook API, Twitter API </a:t>
            </a:r>
            <a:endParaRPr b="0"/>
          </a:p>
          <a:p>
            <a:pPr marL="452627" indent="-452627" defTabSz="452610">
              <a:buSzPct val="100000"/>
              <a:buFont typeface="Arial"/>
              <a:buChar char="•"/>
              <a:defRPr b="1" sz="2772"/>
            </a:pPr>
            <a:r>
              <a:t>RSS (Rich Site Summary): </a:t>
            </a:r>
            <a:r>
              <a:rPr b="0"/>
              <a:t>summarizes frequently updated online content in standard format. Free to read if the site has one. For example: news-related sites, blogs </a:t>
            </a:r>
            <a:endParaRPr sz="2376"/>
          </a:p>
          <a:p>
            <a:pPr marL="452627" indent="-452627" defTabSz="452610">
              <a:buSzPct val="100000"/>
              <a:buFont typeface="Arial"/>
              <a:buChar char="•"/>
              <a:defRPr b="1" sz="2772"/>
            </a:pPr>
            <a:r>
              <a:t>Web scraping: </a:t>
            </a:r>
            <a:r>
              <a:rPr b="0"/>
              <a:t>using software, scripts or by-hand extracting data from what is displayed on a page or what is contained in the HTML file (often in tables). </a:t>
            </a:r>
          </a:p>
        </p:txBody>
      </p:sp>
      <p:sp>
        <p:nvSpPr>
          <p:cNvPr id="281"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28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280">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80"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Title 1"/>
          <p:cNvSpPr txBox="1"/>
          <p:nvPr>
            <p:ph type="title"/>
          </p:nvPr>
        </p:nvSpPr>
        <p:spPr>
          <a:xfrm>
            <a:off x="349291" y="216530"/>
            <a:ext cx="11493418" cy="767278"/>
          </a:xfrm>
          <a:prstGeom prst="rect">
            <a:avLst/>
          </a:prstGeom>
        </p:spPr>
        <p:txBody>
          <a:bodyPr/>
          <a:lstStyle/>
          <a:p>
            <a:pPr/>
            <a:r>
              <a:t>Web scraping</a:t>
            </a:r>
          </a:p>
        </p:txBody>
      </p:sp>
      <p:sp>
        <p:nvSpPr>
          <p:cNvPr id="284" name="Content Placeholder 2"/>
          <p:cNvSpPr txBox="1"/>
          <p:nvPr>
            <p:ph type="body" idx="1"/>
          </p:nvPr>
        </p:nvSpPr>
        <p:spPr>
          <a:xfrm>
            <a:off x="793073" y="985978"/>
            <a:ext cx="10260411" cy="5034784"/>
          </a:xfrm>
          <a:prstGeom prst="rect">
            <a:avLst/>
          </a:prstGeom>
        </p:spPr>
        <p:txBody>
          <a:bodyPr/>
          <a:lstStyle/>
          <a:p>
            <a:pPr marL="416052" indent="-416052" defTabSz="416035">
              <a:spcBef>
                <a:spcPts val="500"/>
              </a:spcBef>
              <a:buSzPct val="100000"/>
              <a:buFont typeface="Arial"/>
              <a:buChar char="•"/>
              <a:defRPr b="1" sz="2366"/>
            </a:pPr>
            <a:r>
              <a:t>Why do it? </a:t>
            </a:r>
            <a:r>
              <a:rPr b="0"/>
              <a:t>Older government or smaller news sites might not have APIs for accessing data, or publish RSS feeds or have databases for download. Or, you don’t want to pay to use the API or the database.</a:t>
            </a:r>
            <a:br>
              <a:rPr b="0"/>
            </a:br>
            <a:r>
              <a:rPr b="0"/>
              <a:t> </a:t>
            </a:r>
            <a:endParaRPr b="0"/>
          </a:p>
          <a:p>
            <a:pPr marL="416052" indent="-416052" defTabSz="416035">
              <a:spcBef>
                <a:spcPts val="500"/>
              </a:spcBef>
              <a:buSzPct val="100000"/>
              <a:buFont typeface="Arial"/>
              <a:buChar char="•"/>
              <a:defRPr b="1" sz="2366"/>
            </a:pPr>
            <a:r>
              <a:t>How do you do it? </a:t>
            </a:r>
            <a:r>
              <a:rPr b="0"/>
              <a:t>See HW1 (beautifulsoup)</a:t>
            </a:r>
            <a:br>
              <a:rPr b="0"/>
            </a:br>
            <a:endParaRPr b="0"/>
          </a:p>
          <a:p>
            <a:pPr marL="416052" indent="-416052" defTabSz="416035">
              <a:spcBef>
                <a:spcPts val="500"/>
              </a:spcBef>
              <a:buSzPct val="100000"/>
              <a:buFont typeface="Arial"/>
              <a:buChar char="•"/>
              <a:defRPr b="1" sz="2366"/>
            </a:pPr>
            <a:r>
              <a:t>Should you do it? </a:t>
            </a:r>
            <a:r>
              <a:rPr i="1">
                <a:solidFill>
                  <a:schemeClr val="accent2"/>
                </a:solidFill>
              </a:rPr>
              <a:t>Ethics; Data Privacy &amp; Data Ethics; Legal Jurisdiction &amp; Legal Risk</a:t>
            </a:r>
          </a:p>
          <a:p>
            <a:pPr lvl="1" marL="676057" indent="-260021" defTabSz="416035">
              <a:spcBef>
                <a:spcPts val="500"/>
              </a:spcBef>
              <a:buFont typeface="Arial"/>
              <a:defRPr sz="2366"/>
            </a:pPr>
            <a:r>
              <a:t>You just want to explore: Are you violating their terms of service? Privacy concerns for website and their clients? </a:t>
            </a:r>
            <a:endParaRPr sz="2184"/>
          </a:p>
          <a:p>
            <a:pPr lvl="1" marL="676057" indent="-260021" defTabSz="416035">
              <a:spcBef>
                <a:spcPts val="500"/>
              </a:spcBef>
              <a:buFont typeface="Arial"/>
              <a:defRPr sz="2366"/>
            </a:pPr>
            <a:r>
              <a:t>You want to publish your analysis or product: Do they have an API or fee that you are bypassing? Are they willing to share this data? Are you violating their terms of service? Are there privacy concerns? </a:t>
            </a:r>
          </a:p>
        </p:txBody>
      </p:sp>
      <p:sp>
        <p:nvSpPr>
          <p:cNvPr id="285"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8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8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84">
                                            <p:txEl>
                                              <p:pRg st="2" end="2"/>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284">
                                            <p:txEl>
                                              <p:pRg st="3" end="3"/>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28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84"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Title 1"/>
          <p:cNvSpPr txBox="1"/>
          <p:nvPr>
            <p:ph type="title"/>
          </p:nvPr>
        </p:nvSpPr>
        <p:spPr>
          <a:xfrm>
            <a:off x="349291" y="216530"/>
            <a:ext cx="11493418" cy="767278"/>
          </a:xfrm>
          <a:prstGeom prst="rect">
            <a:avLst/>
          </a:prstGeom>
        </p:spPr>
        <p:txBody>
          <a:bodyPr/>
          <a:lstStyle/>
          <a:p>
            <a:pPr/>
            <a:r>
              <a:t>Data types</a:t>
            </a:r>
          </a:p>
        </p:txBody>
      </p:sp>
      <p:sp>
        <p:nvSpPr>
          <p:cNvPr id="288" name="Content Placeholder 2"/>
          <p:cNvSpPr txBox="1"/>
          <p:nvPr>
            <p:ph type="body" idx="1"/>
          </p:nvPr>
        </p:nvSpPr>
        <p:spPr>
          <a:xfrm>
            <a:off x="793073" y="985978"/>
            <a:ext cx="10260411" cy="5034784"/>
          </a:xfrm>
          <a:prstGeom prst="rect">
            <a:avLst/>
          </a:prstGeom>
        </p:spPr>
        <p:txBody>
          <a:bodyPr/>
          <a:lstStyle/>
          <a:p>
            <a:pPr/>
            <a:r>
              <a:t>What kind of </a:t>
            </a:r>
            <a:r>
              <a:rPr>
                <a:solidFill>
                  <a:schemeClr val="accent2"/>
                </a:solidFill>
              </a:rPr>
              <a:t>values</a:t>
            </a:r>
            <a:r>
              <a:t> are in your data (</a:t>
            </a:r>
            <a:r>
              <a:rPr b="1">
                <a:solidFill>
                  <a:schemeClr val="accent2"/>
                </a:solidFill>
              </a:rPr>
              <a:t>data types</a:t>
            </a:r>
            <a:r>
              <a:t>)? </a:t>
            </a:r>
          </a:p>
          <a:p>
            <a:pPr/>
          </a:p>
          <a:p>
            <a:pPr/>
            <a:r>
              <a:rPr i="1"/>
              <a:t>Simple</a:t>
            </a:r>
            <a:r>
              <a:t> or </a:t>
            </a:r>
            <a:r>
              <a:rPr i="1"/>
              <a:t>atomic</a:t>
            </a:r>
            <a:r>
              <a:t>: </a:t>
            </a:r>
            <a:endParaRPr sz="2400"/>
          </a:p>
          <a:p>
            <a:pPr marL="457200" indent="-457200">
              <a:buSzPct val="100000"/>
              <a:buFont typeface="Arial"/>
              <a:buChar char="•"/>
              <a:defRPr b="1"/>
            </a:pPr>
            <a:r>
              <a:t>Numeric: </a:t>
            </a:r>
            <a:r>
              <a:rPr b="0"/>
              <a:t>integers, floats</a:t>
            </a:r>
            <a:endParaRPr b="0"/>
          </a:p>
          <a:p>
            <a:pPr marL="457200" indent="-457200">
              <a:buSzPct val="100000"/>
              <a:buFont typeface="Arial"/>
              <a:buChar char="•"/>
              <a:defRPr b="1"/>
            </a:pPr>
            <a:r>
              <a:t>Boolean: </a:t>
            </a:r>
            <a:r>
              <a:rPr b="0"/>
              <a:t>binary or true false values </a:t>
            </a:r>
            <a:endParaRPr b="0"/>
          </a:p>
          <a:p>
            <a:pPr marL="457200" indent="-457200">
              <a:buSzPct val="100000"/>
              <a:buFont typeface="Arial"/>
              <a:buChar char="•"/>
              <a:defRPr b="1"/>
            </a:pPr>
            <a:r>
              <a:t>Strings: </a:t>
            </a:r>
            <a:r>
              <a:rPr b="0"/>
              <a:t>sequence of symbols </a:t>
            </a:r>
          </a:p>
        </p:txBody>
      </p:sp>
      <p:sp>
        <p:nvSpPr>
          <p:cNvPr id="289"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28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28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288">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88"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Title 1"/>
          <p:cNvSpPr txBox="1"/>
          <p:nvPr>
            <p:ph type="title"/>
          </p:nvPr>
        </p:nvSpPr>
        <p:spPr>
          <a:xfrm>
            <a:off x="349291" y="216530"/>
            <a:ext cx="11493418" cy="767278"/>
          </a:xfrm>
          <a:prstGeom prst="rect">
            <a:avLst/>
          </a:prstGeom>
        </p:spPr>
        <p:txBody>
          <a:bodyPr/>
          <a:lstStyle/>
          <a:p>
            <a:pPr/>
            <a:r>
              <a:t>Data types</a:t>
            </a:r>
          </a:p>
        </p:txBody>
      </p:sp>
      <p:sp>
        <p:nvSpPr>
          <p:cNvPr id="292" name="Content Placeholder 2"/>
          <p:cNvSpPr txBox="1"/>
          <p:nvPr>
            <p:ph type="body" idx="1"/>
          </p:nvPr>
        </p:nvSpPr>
        <p:spPr>
          <a:xfrm>
            <a:off x="793073" y="1074878"/>
            <a:ext cx="10260411" cy="4886044"/>
          </a:xfrm>
          <a:prstGeom prst="rect">
            <a:avLst/>
          </a:prstGeom>
        </p:spPr>
        <p:txBody>
          <a:bodyPr/>
          <a:lstStyle/>
          <a:p>
            <a:pPr defTabSz="388604">
              <a:spcBef>
                <a:spcPts val="500"/>
              </a:spcBef>
              <a:defRPr sz="2380"/>
            </a:pPr>
            <a:r>
              <a:t>What kind of </a:t>
            </a:r>
            <a:r>
              <a:rPr>
                <a:solidFill>
                  <a:schemeClr val="accent2"/>
                </a:solidFill>
              </a:rPr>
              <a:t>values</a:t>
            </a:r>
            <a:r>
              <a:t> are in your data (</a:t>
            </a:r>
            <a:r>
              <a:rPr b="1">
                <a:solidFill>
                  <a:schemeClr val="accent2"/>
                </a:solidFill>
              </a:rPr>
              <a:t>data types</a:t>
            </a:r>
            <a:r>
              <a:t>)?</a:t>
            </a:r>
            <a:br/>
            <a:br/>
            <a:r>
              <a:rPr i="1"/>
              <a:t>Compound</a:t>
            </a:r>
            <a:r>
              <a:t>, composed of a bunch of atomic types: </a:t>
            </a:r>
          </a:p>
          <a:p>
            <a:pPr marL="388620" indent="-388620" defTabSz="388604">
              <a:spcBef>
                <a:spcPts val="500"/>
              </a:spcBef>
              <a:buSzPct val="100000"/>
              <a:buFont typeface="Arial"/>
              <a:buChar char="•"/>
              <a:defRPr b="1" sz="2380"/>
            </a:pPr>
            <a:r>
              <a:t>Date and time: </a:t>
            </a:r>
            <a:r>
              <a:rPr b="0"/>
              <a:t>compound value with a specific structure </a:t>
            </a:r>
            <a:endParaRPr b="0"/>
          </a:p>
          <a:p>
            <a:pPr marL="388620" indent="-388620" defTabSz="388604">
              <a:spcBef>
                <a:spcPts val="500"/>
              </a:spcBef>
              <a:buSzPct val="100000"/>
              <a:buFont typeface="Arial"/>
              <a:buChar char="•"/>
              <a:defRPr b="1" sz="2380"/>
            </a:pPr>
            <a:r>
              <a:t>Lists: </a:t>
            </a:r>
            <a:r>
              <a:rPr b="0"/>
              <a:t>a list is a sequence of values </a:t>
            </a:r>
            <a:endParaRPr b="0"/>
          </a:p>
          <a:p>
            <a:pPr marL="388620" indent="-388620" defTabSz="388604">
              <a:spcBef>
                <a:spcPts val="500"/>
              </a:spcBef>
              <a:buSzPct val="100000"/>
              <a:buFont typeface="Arial"/>
              <a:buChar char="•"/>
              <a:defRPr b="1" sz="2380"/>
            </a:pPr>
            <a:r>
              <a:t>Dictionaries: </a:t>
            </a:r>
            <a:r>
              <a:rPr b="0"/>
              <a:t>A dictionary is a collection of </a:t>
            </a:r>
            <a:r>
              <a:rPr b="0">
                <a:solidFill>
                  <a:schemeClr val="accent2"/>
                </a:solidFill>
              </a:rPr>
              <a:t>key-value pairs</a:t>
            </a:r>
            <a:r>
              <a:rPr b="0"/>
              <a:t>, a pair of values</a:t>
            </a:r>
            <a:r>
              <a:rPr b="0" i="1"/>
              <a:t> </a:t>
            </a:r>
            <a:r>
              <a:rPr b="0" i="1">
                <a:solidFill>
                  <a:schemeClr val="accent2"/>
                </a:solidFill>
              </a:rPr>
              <a:t>x </a:t>
            </a:r>
            <a:r>
              <a:rPr b="0">
                <a:solidFill>
                  <a:schemeClr val="accent2"/>
                </a:solidFill>
              </a:rPr>
              <a:t>:</a:t>
            </a:r>
            <a:r>
              <a:rPr b="0" i="1">
                <a:solidFill>
                  <a:schemeClr val="accent2"/>
                </a:solidFill>
              </a:rPr>
              <a:t> y</a:t>
            </a:r>
            <a:r>
              <a:rPr b="0" i="1"/>
              <a:t> </a:t>
            </a:r>
            <a:r>
              <a:rPr b="0"/>
              <a:t>where </a:t>
            </a:r>
            <a:r>
              <a:rPr b="0" i="1"/>
              <a:t>x</a:t>
            </a:r>
            <a:r>
              <a:rPr b="0"/>
              <a:t> is usually a string called the key representing the “name” of the entry, and </a:t>
            </a:r>
            <a:r>
              <a:rPr b="0" i="1"/>
              <a:t>y</a:t>
            </a:r>
            <a:r>
              <a:rPr b="0"/>
              <a:t> is a value of any type. </a:t>
            </a:r>
            <a:endParaRPr b="0"/>
          </a:p>
          <a:p>
            <a:pPr defTabSz="388604">
              <a:spcBef>
                <a:spcPts val="500"/>
              </a:spcBef>
              <a:defRPr sz="2380"/>
            </a:pPr>
            <a:r>
              <a:t>Example: Student record: what are </a:t>
            </a:r>
            <a:r>
              <a:rPr i="1"/>
              <a:t>x</a:t>
            </a:r>
            <a:r>
              <a:t> and </a:t>
            </a:r>
            <a:r>
              <a:rPr i="1"/>
              <a:t>y</a:t>
            </a:r>
            <a:r>
              <a:t>? </a:t>
            </a:r>
          </a:p>
          <a:p>
            <a:pPr marL="388620" indent="-388620" defTabSz="388604">
              <a:spcBef>
                <a:spcPts val="500"/>
              </a:spcBef>
              <a:buSzPct val="100000"/>
              <a:buFont typeface="Arial"/>
              <a:buChar char="•"/>
              <a:defRPr sz="2380"/>
            </a:pPr>
            <a:r>
              <a:t>First: Kevin</a:t>
            </a:r>
          </a:p>
          <a:p>
            <a:pPr marL="388620" indent="-388620" defTabSz="388604">
              <a:spcBef>
                <a:spcPts val="500"/>
              </a:spcBef>
              <a:buSzPct val="100000"/>
              <a:buFont typeface="Arial"/>
              <a:buChar char="•"/>
              <a:defRPr sz="2380"/>
            </a:pPr>
            <a:r>
              <a:t>Last: Rader</a:t>
            </a:r>
          </a:p>
          <a:p>
            <a:pPr marL="388620" indent="-388620" defTabSz="388604">
              <a:spcBef>
                <a:spcPts val="500"/>
              </a:spcBef>
              <a:buSzPct val="100000"/>
              <a:buFont typeface="Arial"/>
              <a:buChar char="•"/>
              <a:defRPr sz="2380"/>
            </a:pPr>
            <a:r>
              <a:t>Classes: [CS-109A, STAT139] </a:t>
            </a:r>
          </a:p>
        </p:txBody>
      </p:sp>
      <p:sp>
        <p:nvSpPr>
          <p:cNvPr id="293"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9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9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9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9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9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9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29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292">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2"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Title 1"/>
          <p:cNvSpPr txBox="1"/>
          <p:nvPr>
            <p:ph type="title"/>
          </p:nvPr>
        </p:nvSpPr>
        <p:spPr>
          <a:xfrm>
            <a:off x="349291" y="216530"/>
            <a:ext cx="11493418" cy="767278"/>
          </a:xfrm>
          <a:prstGeom prst="rect">
            <a:avLst/>
          </a:prstGeom>
        </p:spPr>
        <p:txBody>
          <a:bodyPr/>
          <a:lstStyle/>
          <a:p>
            <a:pPr/>
            <a:r>
              <a:t>Homework(s)</a:t>
            </a:r>
          </a:p>
        </p:txBody>
      </p:sp>
      <p:sp>
        <p:nvSpPr>
          <p:cNvPr id="141" name="Content Placeholder 2"/>
          <p:cNvSpPr txBox="1"/>
          <p:nvPr>
            <p:ph type="body" idx="1"/>
          </p:nvPr>
        </p:nvSpPr>
        <p:spPr>
          <a:xfrm>
            <a:off x="416706" y="1493435"/>
            <a:ext cx="10920375" cy="3871130"/>
          </a:xfrm>
          <a:prstGeom prst="rect">
            <a:avLst/>
          </a:prstGeom>
        </p:spPr>
        <p:txBody>
          <a:bodyPr/>
          <a:lstStyle/>
          <a:p>
            <a:pPr>
              <a:spcBef>
                <a:spcPts val="1800"/>
              </a:spcBef>
              <a:defRPr b="1" sz="2500"/>
            </a:pPr>
            <a:r>
              <a:t>There will be 5 homework (not including Homework 0): </a:t>
            </a:r>
          </a:p>
          <a:p>
            <a:pPr marL="457200" indent="-457200">
              <a:buSzPct val="100000"/>
              <a:buFont typeface="Arial"/>
              <a:buChar char="•"/>
              <a:defRPr sz="2500"/>
            </a:pPr>
            <a:r>
              <a:t>Homework 0 (due Thursday)</a:t>
            </a:r>
          </a:p>
          <a:p>
            <a:pPr marL="457200" indent="-457200">
              <a:buSzPct val="100000"/>
              <a:buFont typeface="Arial"/>
              <a:buChar char="•"/>
              <a:defRPr sz="2500"/>
            </a:pPr>
            <a:r>
              <a:t>Homework 1: Web scraping, Beautiful Soup</a:t>
            </a:r>
          </a:p>
          <a:p>
            <a:pPr marL="457200" indent="-457200">
              <a:buSzPct val="100000"/>
              <a:buFont typeface="Arial"/>
              <a:buChar char="•"/>
              <a:defRPr sz="2500"/>
            </a:pPr>
            <a:r>
              <a:t>Homework 2: Regression kNN and Linear Regression</a:t>
            </a:r>
          </a:p>
          <a:p>
            <a:pPr marL="457200" indent="-457200">
              <a:buSzPct val="100000"/>
              <a:buFont typeface="Arial"/>
              <a:buChar char="•"/>
              <a:defRPr sz="2500">
                <a:solidFill>
                  <a:srgbClr val="404040"/>
                </a:solidFill>
              </a:defRPr>
            </a:pPr>
            <a:r>
              <a:t>Homework 3:</a:t>
            </a:r>
            <a:r>
              <a:rPr>
                <a:solidFill>
                  <a:srgbClr val="C00000"/>
                </a:solidFill>
              </a:rPr>
              <a:t> </a:t>
            </a:r>
            <a:r>
              <a:rPr>
                <a:solidFill>
                  <a:srgbClr val="464646"/>
                </a:solidFill>
              </a:rPr>
              <a:t>Logistic Regression, Model selection, and Prediction Accuracy</a:t>
            </a:r>
            <a:endParaRPr>
              <a:solidFill>
                <a:srgbClr val="464646"/>
              </a:solidFill>
            </a:endParaRPr>
          </a:p>
          <a:p>
            <a:pPr marL="457200" indent="-457200">
              <a:buSzPct val="100000"/>
              <a:buFont typeface="Arial"/>
              <a:buChar char="•"/>
              <a:defRPr sz="2500"/>
            </a:pPr>
            <a:r>
              <a:t>Homework 4: PCA, Unsupervised Classification</a:t>
            </a:r>
          </a:p>
          <a:p>
            <a:pPr marL="457200" indent="-457200">
              <a:buSzPct val="100000"/>
              <a:buFont typeface="Arial"/>
              <a:buChar char="•"/>
              <a:defRPr sz="2500"/>
            </a:pPr>
            <a:r>
              <a:t>Homework 5: Decision Trees, Random Forests, and Ensemble Methods</a:t>
            </a:r>
          </a:p>
        </p:txBody>
      </p:sp>
      <p:sp>
        <p:nvSpPr>
          <p:cNvPr id="142" name="Slide Number Placeholder 3"/>
          <p:cNvSpPr txBox="1"/>
          <p:nvPr>
            <p:ph type="sldNum" sz="quarter" idx="2"/>
          </p:nvPr>
        </p:nvSpPr>
        <p:spPr>
          <a:xfrm>
            <a:off x="11807418" y="6459210"/>
            <a:ext cx="181383"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4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4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4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4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4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141">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141">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41"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Title 1"/>
          <p:cNvSpPr txBox="1"/>
          <p:nvPr>
            <p:ph type="title"/>
          </p:nvPr>
        </p:nvSpPr>
        <p:spPr>
          <a:xfrm>
            <a:off x="349291" y="216530"/>
            <a:ext cx="11493418" cy="767278"/>
          </a:xfrm>
          <a:prstGeom prst="rect">
            <a:avLst/>
          </a:prstGeom>
        </p:spPr>
        <p:txBody>
          <a:bodyPr/>
          <a:lstStyle/>
          <a:p>
            <a:pPr/>
            <a:r>
              <a:t>Data storage</a:t>
            </a:r>
          </a:p>
        </p:txBody>
      </p:sp>
      <p:sp>
        <p:nvSpPr>
          <p:cNvPr id="296" name="Content Placeholder 2"/>
          <p:cNvSpPr txBox="1"/>
          <p:nvPr>
            <p:ph type="body" idx="1"/>
          </p:nvPr>
        </p:nvSpPr>
        <p:spPr>
          <a:xfrm>
            <a:off x="793073" y="985978"/>
            <a:ext cx="10260411" cy="5034784"/>
          </a:xfrm>
          <a:prstGeom prst="rect">
            <a:avLst/>
          </a:prstGeom>
        </p:spPr>
        <p:txBody>
          <a:bodyPr/>
          <a:lstStyle/>
          <a:p>
            <a:pPr defTabSz="411463">
              <a:defRPr sz="2520"/>
            </a:pPr>
            <a:r>
              <a:t>How is your data represented and </a:t>
            </a:r>
            <a:r>
              <a:rPr>
                <a:solidFill>
                  <a:schemeClr val="accent2"/>
                </a:solidFill>
              </a:rPr>
              <a:t>stored </a:t>
            </a:r>
            <a:r>
              <a:rPr>
                <a:solidFill>
                  <a:srgbClr val="535353"/>
                </a:solidFill>
              </a:rPr>
              <a:t>(</a:t>
            </a:r>
            <a:r>
              <a:rPr b="1">
                <a:solidFill>
                  <a:schemeClr val="accent2"/>
                </a:solidFill>
              </a:rPr>
              <a:t>data format</a:t>
            </a:r>
            <a:r>
              <a:rPr>
                <a:solidFill>
                  <a:srgbClr val="535353"/>
                </a:solidFill>
              </a:rPr>
              <a:t>)</a:t>
            </a:r>
            <a:r>
              <a:t>? </a:t>
            </a:r>
            <a:br/>
          </a:p>
          <a:p>
            <a:pPr marL="411479" indent="-411479" defTabSz="411463">
              <a:buSzPct val="100000"/>
              <a:buFont typeface="Arial"/>
              <a:buChar char="•"/>
              <a:defRPr b="1" sz="2520"/>
            </a:pPr>
            <a:r>
              <a:t>Tabular Data: </a:t>
            </a:r>
            <a:r>
              <a:rPr b="0"/>
              <a:t>a dataset that is a two-dimensional table, where each row typically represents a single data record, and each column represents one type of measurement (csv, dat, xlsx, etc.).</a:t>
            </a:r>
            <a:br>
              <a:rPr b="0"/>
            </a:br>
            <a:endParaRPr b="0"/>
          </a:p>
          <a:p>
            <a:pPr marL="411479" indent="-411479" defTabSz="411463">
              <a:buSzPct val="100000"/>
              <a:buFont typeface="Arial"/>
              <a:buChar char="•"/>
              <a:defRPr b="1" sz="2520"/>
            </a:pPr>
            <a:r>
              <a:t>Structured Data: </a:t>
            </a:r>
            <a:r>
              <a:rPr b="0"/>
              <a:t>each data record is presented in a form of a [possibly complex and multi-tiered] dictionary (json, xml, etc.) </a:t>
            </a:r>
            <a:br>
              <a:rPr b="0"/>
            </a:br>
            <a:endParaRPr b="0"/>
          </a:p>
          <a:p>
            <a:pPr marL="411479" indent="-411479" defTabSz="411463">
              <a:buSzPct val="100000"/>
              <a:buFont typeface="Arial"/>
              <a:buChar char="•"/>
              <a:defRPr b="1" sz="2520"/>
            </a:pPr>
            <a:r>
              <a:t>Semistructured Data: </a:t>
            </a:r>
            <a:r>
              <a:rPr b="0"/>
              <a:t>not all records are represented by the same set of keys or some data records are not represented using the key-value pair structure. </a:t>
            </a:r>
          </a:p>
        </p:txBody>
      </p:sp>
      <p:sp>
        <p:nvSpPr>
          <p:cNvPr id="297"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29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296">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6"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Title 1"/>
          <p:cNvSpPr txBox="1"/>
          <p:nvPr>
            <p:ph type="title"/>
          </p:nvPr>
        </p:nvSpPr>
        <p:spPr>
          <a:xfrm>
            <a:off x="349291" y="216530"/>
            <a:ext cx="11493418" cy="767278"/>
          </a:xfrm>
          <a:prstGeom prst="rect">
            <a:avLst/>
          </a:prstGeom>
        </p:spPr>
        <p:txBody>
          <a:bodyPr/>
          <a:lstStyle/>
          <a:p>
            <a:pPr/>
            <a:r>
              <a:t>Tabular Data</a:t>
            </a:r>
          </a:p>
        </p:txBody>
      </p:sp>
      <p:sp>
        <p:nvSpPr>
          <p:cNvPr id="300" name="Content Placeholder 2"/>
          <p:cNvSpPr txBox="1"/>
          <p:nvPr>
            <p:ph type="body" idx="1"/>
          </p:nvPr>
        </p:nvSpPr>
        <p:spPr>
          <a:xfrm>
            <a:off x="438086" y="918418"/>
            <a:ext cx="11550715" cy="5416993"/>
          </a:xfrm>
          <a:prstGeom prst="rect">
            <a:avLst/>
          </a:prstGeom>
        </p:spPr>
        <p:txBody>
          <a:bodyPr/>
          <a:lstStyle/>
          <a:p>
            <a:pPr defTabSz="397748">
              <a:spcBef>
                <a:spcPts val="500"/>
              </a:spcBef>
              <a:defRPr sz="2262"/>
            </a:pPr>
            <a:r>
              <a:t>In tabular data, </a:t>
            </a:r>
          </a:p>
          <a:p>
            <a:pPr defTabSz="397748">
              <a:spcBef>
                <a:spcPts val="500"/>
              </a:spcBef>
              <a:defRPr sz="2262"/>
            </a:pPr>
            <a:r>
              <a:t>we expect each </a:t>
            </a:r>
            <a:r>
              <a:rPr b="1"/>
              <a:t>record</a:t>
            </a:r>
            <a:r>
              <a:t> </a:t>
            </a:r>
          </a:p>
          <a:p>
            <a:pPr defTabSz="397748">
              <a:spcBef>
                <a:spcPts val="500"/>
              </a:spcBef>
              <a:defRPr sz="2262"/>
            </a:pPr>
            <a:r>
              <a:t>or </a:t>
            </a:r>
            <a:r>
              <a:rPr b="1"/>
              <a:t>observations</a:t>
            </a:r>
            <a:r>
              <a:t> to </a:t>
            </a:r>
          </a:p>
          <a:p>
            <a:pPr defTabSz="397748">
              <a:spcBef>
                <a:spcPts val="500"/>
              </a:spcBef>
              <a:defRPr sz="2262"/>
            </a:pPr>
            <a:r>
              <a:t>represent a set of </a:t>
            </a:r>
          </a:p>
          <a:p>
            <a:pPr defTabSz="397748">
              <a:spcBef>
                <a:spcPts val="500"/>
              </a:spcBef>
              <a:defRPr sz="2262"/>
            </a:pPr>
            <a:r>
              <a:t>measurements of a </a:t>
            </a:r>
          </a:p>
          <a:p>
            <a:pPr defTabSz="397748">
              <a:spcBef>
                <a:spcPts val="500"/>
              </a:spcBef>
              <a:defRPr sz="2262"/>
            </a:pPr>
            <a:r>
              <a:t>single object or event,</a:t>
            </a:r>
          </a:p>
          <a:p>
            <a:pPr defTabSz="397748">
              <a:spcBef>
                <a:spcPts val="500"/>
              </a:spcBef>
              <a:defRPr sz="2262"/>
            </a:pPr>
            <a:r>
              <a:t>e.g. our table contains</a:t>
            </a:r>
          </a:p>
          <a:p>
            <a:pPr defTabSz="397748">
              <a:spcBef>
                <a:spcPts val="500"/>
              </a:spcBef>
              <a:defRPr sz="2262"/>
            </a:pPr>
            <a:r>
              <a:t>observations of </a:t>
            </a:r>
          </a:p>
          <a:p>
            <a:pPr defTabSz="397748">
              <a:spcBef>
                <a:spcPts val="500"/>
              </a:spcBef>
              <a:defRPr sz="2262"/>
            </a:pPr>
            <a:r>
              <a:t>rides/checkouts).</a:t>
            </a:r>
          </a:p>
          <a:p>
            <a:pPr defTabSz="397748">
              <a:spcBef>
                <a:spcPts val="500"/>
              </a:spcBef>
              <a:defRPr sz="2262"/>
            </a:pPr>
          </a:p>
          <a:p>
            <a:pPr defTabSz="397748">
              <a:spcBef>
                <a:spcPts val="500"/>
              </a:spcBef>
              <a:defRPr sz="2262"/>
            </a:pPr>
            <a:r>
              <a:t>Each type of measurement is called a </a:t>
            </a:r>
            <a:r>
              <a:rPr b="1"/>
              <a:t>variable </a:t>
            </a:r>
            <a:r>
              <a:t>or an </a:t>
            </a:r>
            <a:r>
              <a:rPr b="1"/>
              <a:t>attribute</a:t>
            </a:r>
            <a:r>
              <a:t> of the data (e.g. </a:t>
            </a:r>
            <a:r>
              <a:rPr sz="1914">
                <a:latin typeface="Courier New"/>
                <a:ea typeface="Courier New"/>
                <a:cs typeface="Courier New"/>
                <a:sym typeface="Courier New"/>
              </a:rPr>
              <a:t>seq_id, status </a:t>
            </a:r>
            <a:r>
              <a:t>and </a:t>
            </a:r>
            <a:r>
              <a:rPr sz="1914">
                <a:latin typeface="Courier New"/>
                <a:ea typeface="Courier New"/>
                <a:cs typeface="Courier New"/>
                <a:sym typeface="Courier New"/>
              </a:rPr>
              <a:t>duration </a:t>
            </a:r>
            <a:r>
              <a:t>are variables or attributes). The number of attributes is called the </a:t>
            </a:r>
            <a:r>
              <a:rPr b="1"/>
              <a:t>dimension</a:t>
            </a:r>
            <a:r>
              <a:t>. These are often called </a:t>
            </a:r>
            <a:r>
              <a:rPr b="1">
                <a:solidFill>
                  <a:schemeClr val="accent2"/>
                </a:solidFill>
              </a:rPr>
              <a:t>features</a:t>
            </a:r>
            <a:r>
              <a:t>.</a:t>
            </a:r>
          </a:p>
        </p:txBody>
      </p:sp>
      <p:sp>
        <p:nvSpPr>
          <p:cNvPr id="301"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2" name="Picture 1" descr="Picture 1"/>
          <p:cNvPicPr>
            <a:picLocks noChangeAspect="1"/>
          </p:cNvPicPr>
          <p:nvPr/>
        </p:nvPicPr>
        <p:blipFill>
          <a:blip r:embed="rId2">
            <a:extLst/>
          </a:blip>
          <a:stretch>
            <a:fillRect/>
          </a:stretch>
        </p:blipFill>
        <p:spPr>
          <a:xfrm>
            <a:off x="3592565" y="1123507"/>
            <a:ext cx="8283471" cy="3286377"/>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Title 1"/>
          <p:cNvSpPr txBox="1"/>
          <p:nvPr>
            <p:ph type="title"/>
          </p:nvPr>
        </p:nvSpPr>
        <p:spPr>
          <a:xfrm>
            <a:off x="349291" y="216530"/>
            <a:ext cx="11493418" cy="767278"/>
          </a:xfrm>
          <a:prstGeom prst="rect">
            <a:avLst/>
          </a:prstGeom>
        </p:spPr>
        <p:txBody>
          <a:bodyPr/>
          <a:lstStyle/>
          <a:p>
            <a:pPr/>
            <a:r>
              <a:t>Types of Data </a:t>
            </a:r>
          </a:p>
        </p:txBody>
      </p:sp>
      <p:sp>
        <p:nvSpPr>
          <p:cNvPr id="305" name="Content Placeholder 2"/>
          <p:cNvSpPr txBox="1"/>
          <p:nvPr>
            <p:ph type="body" idx="1"/>
          </p:nvPr>
        </p:nvSpPr>
        <p:spPr>
          <a:xfrm>
            <a:off x="833415" y="1177758"/>
            <a:ext cx="10327008" cy="5007889"/>
          </a:xfrm>
          <a:prstGeom prst="rect">
            <a:avLst/>
          </a:prstGeom>
        </p:spPr>
        <p:txBody>
          <a:bodyPr/>
          <a:lstStyle/>
          <a:p>
            <a:pPr>
              <a:defRPr sz="2600"/>
            </a:pPr>
            <a:r>
              <a:t>We’ll see later that it’s important to </a:t>
            </a:r>
            <a:r>
              <a:rPr>
                <a:solidFill>
                  <a:schemeClr val="accent2"/>
                </a:solidFill>
              </a:rPr>
              <a:t>distinguish between classes of variables</a:t>
            </a:r>
            <a:r>
              <a:t> or attributes based on the type of values they can take on. </a:t>
            </a:r>
          </a:p>
          <a:p>
            <a:pPr marL="457200" indent="-457200">
              <a:buSzPct val="100000"/>
              <a:buFont typeface="Arial"/>
              <a:buChar char="•"/>
              <a:defRPr b="1" sz="2600"/>
            </a:pPr>
            <a:r>
              <a:t>Quantitative variable: </a:t>
            </a:r>
            <a:r>
              <a:rPr b="0"/>
              <a:t>is numerical and can be either: </a:t>
            </a:r>
            <a:endParaRPr b="0"/>
          </a:p>
          <a:p>
            <a:pPr lvl="1" marL="1200119" indent="-457200">
              <a:buFont typeface="Arial"/>
              <a:buChar char="•"/>
              <a:defRPr b="1" sz="2600"/>
            </a:pPr>
            <a:r>
              <a:t>discrete - </a:t>
            </a:r>
            <a:r>
              <a:rPr b="0"/>
              <a:t>a finite number of values are possible in any bounded interval. For example: “Number of siblings” is a discrete variable</a:t>
            </a:r>
            <a:endParaRPr sz="2400"/>
          </a:p>
          <a:p>
            <a:pPr lvl="1" marL="1200119" indent="-457200">
              <a:buFont typeface="Arial"/>
              <a:buChar char="•"/>
              <a:defRPr b="1" sz="2600"/>
            </a:pPr>
            <a:r>
              <a:t>continuous - </a:t>
            </a:r>
            <a:r>
              <a:rPr b="0"/>
              <a:t>an infinite number of values are possible in any bounded interval.  For example: “Height” is a continuous variable </a:t>
            </a:r>
            <a:endParaRPr sz="2400"/>
          </a:p>
          <a:p>
            <a:pPr marL="457200" indent="-457200">
              <a:buSzPct val="100000"/>
              <a:buFont typeface="Arial"/>
              <a:buChar char="•"/>
              <a:defRPr b="1" sz="2600"/>
            </a:pPr>
            <a:r>
              <a:t>Categorical variable: </a:t>
            </a:r>
            <a:r>
              <a:rPr b="0"/>
              <a:t>no inherent order among the values For example: “What kind of pet you have” is a categorical variable </a:t>
            </a:r>
          </a:p>
        </p:txBody>
      </p:sp>
      <p:sp>
        <p:nvSpPr>
          <p:cNvPr id="306"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0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05">
                                            <p:txEl>
                                              <p:pRg st="1" end="1"/>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305">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30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05">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05"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Title 1"/>
          <p:cNvSpPr txBox="1"/>
          <p:nvPr>
            <p:ph type="title"/>
          </p:nvPr>
        </p:nvSpPr>
        <p:spPr>
          <a:xfrm>
            <a:off x="349291" y="216530"/>
            <a:ext cx="11493418" cy="767278"/>
          </a:xfrm>
          <a:prstGeom prst="rect">
            <a:avLst/>
          </a:prstGeom>
        </p:spPr>
        <p:txBody>
          <a:bodyPr/>
          <a:lstStyle/>
          <a:p>
            <a:pPr/>
            <a:r>
              <a:t>Common Issues</a:t>
            </a:r>
          </a:p>
        </p:txBody>
      </p:sp>
      <p:sp>
        <p:nvSpPr>
          <p:cNvPr id="309" name="Content Placeholder 2"/>
          <p:cNvSpPr txBox="1"/>
          <p:nvPr>
            <p:ph type="body" idx="1"/>
          </p:nvPr>
        </p:nvSpPr>
        <p:spPr>
          <a:xfrm>
            <a:off x="833415" y="1177758"/>
            <a:ext cx="10327008" cy="5007889"/>
          </a:xfrm>
          <a:prstGeom prst="rect">
            <a:avLst/>
          </a:prstGeom>
        </p:spPr>
        <p:txBody>
          <a:bodyPr/>
          <a:lstStyle/>
          <a:p>
            <a:pPr/>
          </a:p>
          <a:p>
            <a:pPr/>
            <a:r>
              <a:t>Common issues with data: </a:t>
            </a:r>
            <a:endParaRPr sz="2400"/>
          </a:p>
          <a:p>
            <a:pPr marL="457200" indent="-457200">
              <a:buSzPct val="100000"/>
              <a:buFont typeface="Arial"/>
              <a:buChar char="•"/>
            </a:pPr>
            <a:r>
              <a:rPr b="1">
                <a:solidFill>
                  <a:schemeClr val="accent2"/>
                </a:solidFill>
              </a:rPr>
              <a:t>Missing</a:t>
            </a:r>
            <a:r>
              <a:t> values: how do we fill in?</a:t>
            </a:r>
          </a:p>
          <a:p>
            <a:pPr marL="457200" indent="-457200">
              <a:buSzPct val="100000"/>
              <a:buFont typeface="Arial"/>
              <a:buChar char="•"/>
            </a:pPr>
            <a:r>
              <a:rPr b="1">
                <a:solidFill>
                  <a:schemeClr val="accent2"/>
                </a:solidFill>
              </a:rPr>
              <a:t>Wrong</a:t>
            </a:r>
            <a:r>
              <a:t> values: how can we detect and correct?</a:t>
            </a:r>
          </a:p>
          <a:p>
            <a:pPr marL="457200" indent="-457200">
              <a:buSzPct val="100000"/>
              <a:buFont typeface="Arial"/>
              <a:buChar char="•"/>
            </a:pPr>
            <a:r>
              <a:rPr b="1">
                <a:solidFill>
                  <a:schemeClr val="accent2"/>
                </a:solidFill>
              </a:rPr>
              <a:t>Messy</a:t>
            </a:r>
            <a:r>
              <a:t> format</a:t>
            </a:r>
          </a:p>
          <a:p>
            <a:pPr marL="457200" indent="-457200">
              <a:buSzPct val="100000"/>
              <a:buFont typeface="Arial"/>
              <a:buChar char="•"/>
            </a:pPr>
            <a:r>
              <a:rPr b="1">
                <a:solidFill>
                  <a:schemeClr val="accent2"/>
                </a:solidFill>
              </a:rPr>
              <a:t>Not usable</a:t>
            </a:r>
            <a:r>
              <a:t>: the data cannot answer the question posed </a:t>
            </a:r>
          </a:p>
        </p:txBody>
      </p:sp>
      <p:sp>
        <p:nvSpPr>
          <p:cNvPr id="310"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30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30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30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309">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09"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Title 1"/>
          <p:cNvSpPr txBox="1"/>
          <p:nvPr>
            <p:ph type="title"/>
          </p:nvPr>
        </p:nvSpPr>
        <p:spPr>
          <a:xfrm>
            <a:off x="349291" y="216530"/>
            <a:ext cx="11493418" cy="767278"/>
          </a:xfrm>
          <a:prstGeom prst="rect">
            <a:avLst/>
          </a:prstGeom>
        </p:spPr>
        <p:txBody>
          <a:bodyPr/>
          <a:lstStyle/>
          <a:p>
            <a:pPr/>
            <a:r>
              <a:t>Messy Data</a:t>
            </a:r>
          </a:p>
        </p:txBody>
      </p:sp>
      <p:sp>
        <p:nvSpPr>
          <p:cNvPr id="313" name="Content Placeholder 2"/>
          <p:cNvSpPr txBox="1"/>
          <p:nvPr>
            <p:ph type="body" idx="1"/>
          </p:nvPr>
        </p:nvSpPr>
        <p:spPr>
          <a:xfrm>
            <a:off x="833415" y="1177758"/>
            <a:ext cx="10327008" cy="5007889"/>
          </a:xfrm>
          <a:prstGeom prst="rect">
            <a:avLst/>
          </a:prstGeom>
        </p:spPr>
        <p:txBody>
          <a:bodyPr/>
          <a:lstStyle/>
          <a:p>
            <a:pPr/>
            <a:r>
              <a:t>We’re measuring individual deliveries; the variables are Time, Day, Number of Produce. </a:t>
            </a:r>
          </a:p>
          <a:p>
            <a:pPr/>
          </a:p>
          <a:p>
            <a:pPr/>
          </a:p>
          <a:p>
            <a:pPr/>
          </a:p>
          <a:p>
            <a:pPr/>
          </a:p>
          <a:p>
            <a:pPr/>
            <a:r>
              <a:rPr>
                <a:solidFill>
                  <a:schemeClr val="accent2"/>
                </a:solidFill>
              </a:rPr>
              <a:t>Problem</a:t>
            </a:r>
            <a:r>
              <a:t>: each column header represents a single value rather than a variable. Row headers are “</a:t>
            </a:r>
            <a:r>
              <a:rPr>
                <a:solidFill>
                  <a:schemeClr val="accent2"/>
                </a:solidFill>
              </a:rPr>
              <a:t>hiding</a:t>
            </a:r>
            <a:r>
              <a:t>” the Day variable. The values of the variable, “</a:t>
            </a:r>
            <a:r>
              <a:rPr>
                <a:solidFill>
                  <a:schemeClr val="accent2"/>
                </a:solidFill>
              </a:rPr>
              <a:t>Number of Produce</a:t>
            </a:r>
            <a:r>
              <a:t>”, is not recorded in a single column. </a:t>
            </a:r>
          </a:p>
        </p:txBody>
      </p:sp>
      <p:sp>
        <p:nvSpPr>
          <p:cNvPr id="314"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5" name="Picture 4" descr="Picture 4"/>
          <p:cNvPicPr>
            <a:picLocks noChangeAspect="1"/>
          </p:cNvPicPr>
          <p:nvPr/>
        </p:nvPicPr>
        <p:blipFill>
          <a:blip r:embed="rId2">
            <a:extLst/>
          </a:blip>
          <a:stretch>
            <a:fillRect/>
          </a:stretch>
        </p:blipFill>
        <p:spPr>
          <a:xfrm>
            <a:off x="2665114" y="2085735"/>
            <a:ext cx="6184901" cy="18923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Title 1"/>
          <p:cNvSpPr txBox="1"/>
          <p:nvPr>
            <p:ph type="title"/>
          </p:nvPr>
        </p:nvSpPr>
        <p:spPr>
          <a:xfrm>
            <a:off x="349291" y="216530"/>
            <a:ext cx="11493418" cy="767278"/>
          </a:xfrm>
          <a:prstGeom prst="rect">
            <a:avLst/>
          </a:prstGeom>
        </p:spPr>
        <p:txBody>
          <a:bodyPr/>
          <a:lstStyle/>
          <a:p>
            <a:pPr/>
            <a:r>
              <a:t>Fixing Messy Data</a:t>
            </a:r>
          </a:p>
        </p:txBody>
      </p:sp>
      <p:sp>
        <p:nvSpPr>
          <p:cNvPr id="318" name="Content Placeholder 2"/>
          <p:cNvSpPr txBox="1"/>
          <p:nvPr>
            <p:ph type="body" idx="1"/>
          </p:nvPr>
        </p:nvSpPr>
        <p:spPr>
          <a:xfrm>
            <a:off x="833415" y="1177758"/>
            <a:ext cx="10327008" cy="5007889"/>
          </a:xfrm>
          <a:prstGeom prst="rect">
            <a:avLst/>
          </a:prstGeom>
        </p:spPr>
        <p:txBody>
          <a:bodyPr/>
          <a:lstStyle/>
          <a:p>
            <a:pPr/>
            <a:r>
              <a:t>We need to reorganize the information to make explicit the event we’re observing and the variables associated to this event. </a:t>
            </a:r>
          </a:p>
        </p:txBody>
      </p:sp>
      <p:sp>
        <p:nvSpPr>
          <p:cNvPr id="319"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0" name="Picture 6" descr="Picture 6"/>
          <p:cNvPicPr>
            <a:picLocks noChangeAspect="1"/>
          </p:cNvPicPr>
          <p:nvPr/>
        </p:nvPicPr>
        <p:blipFill>
          <a:blip r:embed="rId2">
            <a:extLst/>
          </a:blip>
          <a:stretch>
            <a:fillRect/>
          </a:stretch>
        </p:blipFill>
        <p:spPr>
          <a:xfrm>
            <a:off x="3276600" y="2147815"/>
            <a:ext cx="4652963" cy="391938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0"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Title 1"/>
          <p:cNvSpPr txBox="1"/>
          <p:nvPr>
            <p:ph type="title"/>
          </p:nvPr>
        </p:nvSpPr>
        <p:spPr>
          <a:xfrm>
            <a:off x="349291" y="216530"/>
            <a:ext cx="11493418" cy="767278"/>
          </a:xfrm>
          <a:prstGeom prst="rect">
            <a:avLst/>
          </a:prstGeom>
        </p:spPr>
        <p:txBody>
          <a:bodyPr/>
          <a:lstStyle/>
          <a:p>
            <a:pPr/>
            <a:r>
              <a:t>Tabular = Happy Kevin </a:t>
            </a:r>
            <a:r>
              <a:rPr>
                <a:latin typeface="Wingdings"/>
                <a:ea typeface="Wingdings"/>
                <a:cs typeface="Wingdings"/>
                <a:sym typeface="Wingdings"/>
              </a:rPr>
              <a:t>☺</a:t>
            </a:r>
          </a:p>
        </p:txBody>
      </p:sp>
      <p:sp>
        <p:nvSpPr>
          <p:cNvPr id="323" name="Content Placeholder 2"/>
          <p:cNvSpPr txBox="1"/>
          <p:nvPr>
            <p:ph type="body" idx="1"/>
          </p:nvPr>
        </p:nvSpPr>
        <p:spPr>
          <a:xfrm>
            <a:off x="833415" y="1177758"/>
            <a:ext cx="10327008" cy="5007889"/>
          </a:xfrm>
          <a:prstGeom prst="rect">
            <a:avLst/>
          </a:prstGeom>
        </p:spPr>
        <p:txBody>
          <a:bodyPr/>
          <a:lstStyle/>
          <a:p>
            <a:pPr/>
            <a:r>
              <a:t>Common causes of messiness are: </a:t>
            </a:r>
          </a:p>
          <a:p>
            <a:pPr marL="457200" indent="-457200">
              <a:buSzPct val="100000"/>
              <a:buFont typeface="Arial"/>
              <a:buChar char="•"/>
            </a:pPr>
            <a:r>
              <a:t>Column headers are values, not variable names</a:t>
            </a:r>
          </a:p>
          <a:p>
            <a:pPr marL="457200" indent="-457200">
              <a:buSzPct val="100000"/>
              <a:buFont typeface="Arial"/>
              <a:buChar char="•"/>
            </a:pPr>
            <a:r>
              <a:t>Variables are stored in both rows and columns</a:t>
            </a:r>
          </a:p>
          <a:p>
            <a:pPr marL="457200" indent="-457200">
              <a:buSzPct val="100000"/>
              <a:buFont typeface="Arial"/>
              <a:buChar char="•"/>
            </a:pPr>
            <a:r>
              <a:t>Multiple variables are stored in one column/entry</a:t>
            </a:r>
          </a:p>
          <a:p>
            <a:pPr marL="457200" indent="-457200">
              <a:buSzPct val="100000"/>
              <a:buFont typeface="Arial"/>
              <a:buChar char="•"/>
            </a:pPr>
            <a:r>
              <a:t>Multiple types of experimental units stored in same table </a:t>
            </a:r>
          </a:p>
          <a:p>
            <a:pPr/>
            <a:r>
              <a:t>In general, we want each file to correspond to a dataset, each column to represent a single variable and each row to represent a single observation. </a:t>
            </a:r>
          </a:p>
          <a:p>
            <a:pPr/>
            <a:r>
              <a:t>We want to</a:t>
            </a:r>
            <a:r>
              <a:rPr b="1"/>
              <a:t> </a:t>
            </a:r>
            <a:r>
              <a:rPr b="1">
                <a:solidFill>
                  <a:schemeClr val="accent2"/>
                </a:solidFill>
              </a:rPr>
              <a:t>tabularize</a:t>
            </a:r>
            <a:r>
              <a:rPr b="1"/>
              <a:t> </a:t>
            </a:r>
            <a:r>
              <a:t>the data. This makes Python happy. </a:t>
            </a:r>
          </a:p>
        </p:txBody>
      </p:sp>
      <p:sp>
        <p:nvSpPr>
          <p:cNvPr id="324"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2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2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2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2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32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32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32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23" grpId="1"/>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Title 1"/>
          <p:cNvSpPr txBox="1"/>
          <p:nvPr>
            <p:ph type="title"/>
          </p:nvPr>
        </p:nvSpPr>
        <p:spPr>
          <a:xfrm>
            <a:off x="609600" y="2739957"/>
            <a:ext cx="10972800" cy="767277"/>
          </a:xfrm>
          <a:prstGeom prst="rect">
            <a:avLst/>
          </a:prstGeom>
        </p:spPr>
        <p:txBody>
          <a:bodyPr/>
          <a:lstStyle/>
          <a:p>
            <a:pPr>
              <a:defRPr b="1"/>
            </a:pPr>
            <a:r>
              <a:rPr b="0" sz="3400"/>
              <a:t>Data Exploration</a:t>
            </a:r>
            <a:r>
              <a:t> Descriptive Statistics </a:t>
            </a:r>
          </a:p>
        </p:txBody>
      </p:sp>
      <p:sp>
        <p:nvSpPr>
          <p:cNvPr id="327" name="Slide Number Placeholder 2"/>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Title 1"/>
          <p:cNvSpPr txBox="1"/>
          <p:nvPr>
            <p:ph type="title"/>
          </p:nvPr>
        </p:nvSpPr>
        <p:spPr>
          <a:xfrm>
            <a:off x="349291" y="216530"/>
            <a:ext cx="11493418" cy="767278"/>
          </a:xfrm>
          <a:prstGeom prst="rect">
            <a:avLst/>
          </a:prstGeom>
        </p:spPr>
        <p:txBody>
          <a:bodyPr/>
          <a:lstStyle/>
          <a:p>
            <a:pPr/>
            <a:r>
              <a:t>Basics of Sampling</a:t>
            </a:r>
          </a:p>
        </p:txBody>
      </p:sp>
      <p:sp>
        <p:nvSpPr>
          <p:cNvPr id="330" name="Content Placeholder 2"/>
          <p:cNvSpPr txBox="1"/>
          <p:nvPr>
            <p:ph type="body" idx="1"/>
          </p:nvPr>
        </p:nvSpPr>
        <p:spPr>
          <a:xfrm>
            <a:off x="833415" y="983807"/>
            <a:ext cx="10327008" cy="4731194"/>
          </a:xfrm>
          <a:prstGeom prst="rect">
            <a:avLst/>
          </a:prstGeom>
        </p:spPr>
        <p:txBody>
          <a:bodyPr/>
          <a:lstStyle/>
          <a:p>
            <a:pPr defTabSz="416035">
              <a:spcBef>
                <a:spcPts val="500"/>
              </a:spcBef>
              <a:defRPr sz="2366"/>
            </a:pPr>
            <a:r>
              <a:t>Population versus sample: </a:t>
            </a:r>
          </a:p>
          <a:p>
            <a:pPr marL="416052" indent="-416052" defTabSz="416035">
              <a:spcBef>
                <a:spcPts val="500"/>
              </a:spcBef>
              <a:buSzPct val="100000"/>
              <a:buFont typeface="Arial"/>
              <a:buChar char="•"/>
              <a:defRPr sz="2366"/>
            </a:pPr>
            <a:r>
              <a:t>A </a:t>
            </a:r>
            <a:r>
              <a:rPr b="1"/>
              <a:t>population</a:t>
            </a:r>
            <a:r>
              <a:t> is the entire set of objects or events under study. Population can be hypothetical “all students” or all students in this class. </a:t>
            </a:r>
          </a:p>
          <a:p>
            <a:pPr marL="416052" indent="-416052" defTabSz="416035">
              <a:spcBef>
                <a:spcPts val="500"/>
              </a:spcBef>
              <a:buSzPct val="100000"/>
              <a:buFont typeface="Arial"/>
              <a:buChar char="•"/>
              <a:defRPr sz="2366"/>
            </a:pPr>
            <a:r>
              <a:t>A </a:t>
            </a:r>
            <a:r>
              <a:rPr b="1"/>
              <a:t>sample</a:t>
            </a:r>
            <a:r>
              <a:t> is a “representative” subset of the objects or events under study. Needed because it’s impossible or intractable to obtain or compute with population data.</a:t>
            </a:r>
            <a:br/>
            <a:r>
              <a:t> </a:t>
            </a:r>
          </a:p>
          <a:p>
            <a:pPr defTabSz="416035">
              <a:spcBef>
                <a:spcPts val="500"/>
              </a:spcBef>
              <a:defRPr sz="2366"/>
            </a:pPr>
            <a:r>
              <a:rPr b="1">
                <a:solidFill>
                  <a:srgbClr val="000000"/>
                </a:solidFill>
              </a:rPr>
              <a:t>Biases</a:t>
            </a:r>
            <a:r>
              <a:t> in samples: </a:t>
            </a:r>
            <a:r>
              <a:rPr b="1" i="1">
                <a:solidFill>
                  <a:schemeClr val="accent2"/>
                </a:solidFill>
              </a:rPr>
              <a:t>Ethics; Data Privacy &amp; Data Ethics; Legal Jurisdiction &amp; Legal Risk</a:t>
            </a:r>
            <a:endParaRPr b="1"/>
          </a:p>
          <a:p>
            <a:pPr marL="416052" indent="-416052" defTabSz="416035">
              <a:spcBef>
                <a:spcPts val="500"/>
              </a:spcBef>
              <a:buSzPct val="100000"/>
              <a:buFont typeface="Arial"/>
              <a:buChar char="•"/>
              <a:defRPr b="1" sz="2366"/>
            </a:pPr>
            <a:r>
              <a:t>Selection bias</a:t>
            </a:r>
            <a:r>
              <a:rPr b="0"/>
              <a:t>: some subjects or records are more likely to be selected </a:t>
            </a:r>
            <a:endParaRPr b="0"/>
          </a:p>
          <a:p>
            <a:pPr marL="416052" indent="-416052" defTabSz="416035">
              <a:spcBef>
                <a:spcPts val="500"/>
              </a:spcBef>
              <a:buSzPct val="100000"/>
              <a:buFont typeface="Arial"/>
              <a:buChar char="•"/>
              <a:defRPr sz="2366"/>
            </a:pPr>
            <a:r>
              <a:t>Volunteer/</a:t>
            </a:r>
            <a:r>
              <a:rPr b="1"/>
              <a:t>nonresponse bias</a:t>
            </a:r>
            <a:r>
              <a:t>: subjects or records who are not easily available are not represented </a:t>
            </a:r>
          </a:p>
        </p:txBody>
      </p:sp>
      <p:sp>
        <p:nvSpPr>
          <p:cNvPr id="331"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3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3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3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3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33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33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30"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Title 1"/>
          <p:cNvSpPr txBox="1"/>
          <p:nvPr>
            <p:ph type="title"/>
          </p:nvPr>
        </p:nvSpPr>
        <p:spPr>
          <a:xfrm>
            <a:off x="349291" y="216530"/>
            <a:ext cx="11493418" cy="767278"/>
          </a:xfrm>
          <a:prstGeom prst="rect">
            <a:avLst/>
          </a:prstGeom>
        </p:spPr>
        <p:txBody>
          <a:bodyPr/>
          <a:lstStyle/>
          <a:p>
            <a:pPr/>
            <a:r>
              <a:t>Sample mean</a:t>
            </a:r>
          </a:p>
        </p:txBody>
      </p:sp>
      <p:sp>
        <p:nvSpPr>
          <p:cNvPr id="334"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5" name="Content Placeholder 5"/>
          <p:cNvSpPr txBox="1"/>
          <p:nvPr>
            <p:ph type="body" idx="1"/>
          </p:nvPr>
        </p:nvSpPr>
        <p:spPr>
          <a:xfrm>
            <a:off x="833415" y="1177757"/>
            <a:ext cx="10327008" cy="4808706"/>
          </a:xfrm>
          <a:prstGeom prst="rect">
            <a:avLst/>
          </a:prstGeom>
        </p:spPr>
        <p:txBody>
          <a:bodyPr/>
          <a:lstStyle/>
          <a:p>
            <a:pPr defTabSz="420607">
              <a:spcBef>
                <a:spcPts val="500"/>
              </a:spcBef>
              <a:defRPr sz="2392"/>
            </a:pPr>
            <a:r>
              <a:t>The </a:t>
            </a:r>
            <a:r>
              <a:rPr b="1"/>
              <a:t>mean</a:t>
            </a:r>
            <a:r>
              <a:t> of a set of </a:t>
            </a:r>
            <a:r>
              <a:rPr i="1"/>
              <a:t>n</a:t>
            </a:r>
            <a:r>
              <a:t> observations of a variable is denoted </a:t>
            </a:r>
            <a14:m>
              <m:oMath>
                <m:limUpp>
                  <m:e>
                    <m:r>
                      <a:rPr xmlns:a="http://schemas.openxmlformats.org/drawingml/2006/main" sz="2900" i="1">
                        <a:solidFill>
                          <a:srgbClr val="464646"/>
                        </a:solidFill>
                        <a:latin typeface="Cambria Math" panose="02040503050406030204" pitchFamily="18" charset="0"/>
                      </a:rPr>
                      <m:t>𝑥</m:t>
                    </m:r>
                  </m:e>
                  <m:lim>
                    <m:r>
                      <m:rPr>
                        <m:sty m:val="p"/>
                      </m:rPr>
                      <a:rPr xmlns:a="http://schemas.openxmlformats.org/drawingml/2006/main" sz="2900" i="1">
                        <a:solidFill>
                          <a:srgbClr val="464646"/>
                        </a:solidFill>
                        <a:latin typeface="Cambria Math" panose="02040503050406030204" pitchFamily="18" charset="0"/>
                      </a:rPr>
                      <m:t>¯</m:t>
                    </m:r>
                  </m:lim>
                </m:limUpp>
              </m:oMath>
            </a14:m>
            <a:r>
              <a:t> and is defined as: </a:t>
            </a:r>
          </a:p>
          <a:p>
            <a:pPr defTabSz="420607">
              <a:defRPr sz="2392"/>
            </a:pPr>
          </a:p>
          <a:p>
            <a:pPr defTabSz="420607">
              <a:defRPr sz="2392"/>
            </a:pPr>
          </a:p>
          <a:p>
            <a:pPr defTabSz="420607">
              <a:defRPr sz="2392"/>
            </a:pPr>
          </a:p>
          <a:p>
            <a:pPr defTabSz="420607">
              <a:defRPr sz="2392"/>
            </a:pPr>
          </a:p>
          <a:p>
            <a:pPr defTabSz="420607">
              <a:defRPr sz="2392"/>
            </a:pPr>
          </a:p>
          <a:p>
            <a:pPr defTabSz="420607">
              <a:spcBef>
                <a:spcPts val="500"/>
              </a:spcBef>
              <a:defRPr sz="2392"/>
            </a:pPr>
            <a:r>
              <a:t>The mean describes what a “typical” sample value looks like, or where is the “center” of the distribution of the data. </a:t>
            </a:r>
          </a:p>
          <a:p>
            <a:pPr defTabSz="420607">
              <a:spcBef>
                <a:spcPts val="500"/>
              </a:spcBef>
              <a:defRPr sz="2392"/>
            </a:pPr>
            <a:r>
              <a:rPr b="1"/>
              <a:t>Key theme</a:t>
            </a:r>
            <a:r>
              <a:t>: there is always uncertainty involved when calculating a sample mean to estimate a population mean. </a:t>
            </a:r>
          </a:p>
        </p:txBody>
      </p:sp>
      <p:pic>
        <p:nvPicPr>
          <p:cNvPr id="336" name="Picture 2" descr="Picture 2"/>
          <p:cNvPicPr>
            <a:picLocks noChangeAspect="1"/>
          </p:cNvPicPr>
          <p:nvPr/>
        </p:nvPicPr>
        <p:blipFill>
          <a:blip r:embed="rId2">
            <a:extLst/>
          </a:blip>
          <a:stretch>
            <a:fillRect/>
          </a:stretch>
        </p:blipFill>
        <p:spPr>
          <a:xfrm>
            <a:off x="3972757" y="2783543"/>
            <a:ext cx="4246484" cy="1477039"/>
          </a:xfrm>
          <a:prstGeom prst="rect">
            <a:avLst/>
          </a:prstGeom>
          <a:ln w="12700">
            <a:miter lim="400000"/>
          </a:ln>
        </p:spPr>
      </p:pic>
      <p:sp>
        <p:nvSpPr>
          <p:cNvPr id="337" name="Rectangle 6"/>
          <p:cNvSpPr txBox="1"/>
          <p:nvPr/>
        </p:nvSpPr>
        <p:spPr>
          <a:xfrm>
            <a:off x="4069990" y="1682985"/>
            <a:ext cx="4052019" cy="817602"/>
          </a:xfrm>
          <a:prstGeom prst="rect">
            <a:avLst/>
          </a:prstGeom>
          <a:ln w="12700">
            <a:miter lim="400000"/>
          </a:ln>
        </p:spPr>
        <p:txBody>
          <a:bodyPr wrap="none" lIns="0" tIns="0" rIns="0" bIns="0">
            <a:spAutoFit/>
          </a:bodyPr>
          <a:lstStyle/>
          <a:p>
            <a:pPr latinLnBrk="1"/>
            <a14:m>
              <m:oMathPara>
                <m:oMathParaPr>
                  <m:jc m:val="centerGroup"/>
                </m:oMathParaPr>
                <m:oMath>
                  <m:limUpp>
                    <m:e>
                      <m:r>
                        <a:rPr xmlns:a="http://schemas.openxmlformats.org/drawingml/2006/main" sz="2400" i="1">
                          <a:solidFill>
                            <a:srgbClr val="000000"/>
                          </a:solidFill>
                          <a:latin typeface="Cambria Math" panose="02040503050406030204" pitchFamily="18" charset="0"/>
                        </a:rPr>
                        <m:t>𝑥</m:t>
                      </m:r>
                    </m:e>
                    <m:lim>
                      <m:r>
                        <m:rPr>
                          <m:sty m:val="p"/>
                        </m:rPr>
                        <a:rPr xmlns:a="http://schemas.openxmlformats.org/drawingml/2006/main" sz="2400" i="1">
                          <a:solidFill>
                            <a:srgbClr val="000000"/>
                          </a:solidFill>
                          <a:latin typeface="Cambria Math" panose="02040503050406030204" pitchFamily="18" charset="0"/>
                        </a:rPr>
                        <m:t>¯</m:t>
                      </m:r>
                    </m:lim>
                  </m:limUpp>
                  <m:r>
                    <a:rPr xmlns:a="http://schemas.openxmlformats.org/drawingml/2006/main" sz="2400" i="1">
                      <a:solidFill>
                        <a:srgbClr val="000000"/>
                      </a:solidFill>
                      <a:latin typeface="Cambria Math" panose="02040503050406030204" pitchFamily="18" charset="0"/>
                    </a:rPr>
                    <m:t>=</m:t>
                  </m:r>
                  <m:f>
                    <m:fPr>
                      <m:ctrlPr>
                        <a:rPr xmlns:a="http://schemas.openxmlformats.org/drawingml/2006/main" sz="2400" i="1">
                          <a:solidFill>
                            <a:srgbClr val="000000"/>
                          </a:solidFill>
                          <a:latin typeface="Cambria Math" panose="02040503050406030204" pitchFamily="18" charset="0"/>
                        </a:rPr>
                      </m:ctrlPr>
                      <m:type m:val="bar"/>
                    </m:fPr>
                    <m:num>
                      <m:sSub>
                        <m:e>
                          <m:r>
                            <a:rPr xmlns:a="http://schemas.openxmlformats.org/drawingml/2006/main" sz="2400" i="1">
                              <a:solidFill>
                                <a:srgbClr val="000000"/>
                              </a:solidFill>
                              <a:latin typeface="Cambria Math" panose="02040503050406030204" pitchFamily="18" charset="0"/>
                            </a:rPr>
                            <m:t>𝑥</m:t>
                          </m:r>
                        </m:e>
                        <m:sub>
                          <m:r>
                            <a:rPr xmlns:a="http://schemas.openxmlformats.org/drawingml/2006/main" sz="2400" i="1">
                              <a:solidFill>
                                <a:srgbClr val="000000"/>
                              </a:solidFill>
                              <a:latin typeface="Cambria Math" panose="02040503050406030204" pitchFamily="18" charset="0"/>
                            </a:rPr>
                            <m:t>1</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𝑥</m:t>
                          </m:r>
                        </m:e>
                        <m:sub>
                          <m:r>
                            <a:rPr xmlns:a="http://schemas.openxmlformats.org/drawingml/2006/main" sz="2400" i="1">
                              <a:solidFill>
                                <a:srgbClr val="000000"/>
                              </a:solidFill>
                              <a:latin typeface="Cambria Math" panose="02040503050406030204" pitchFamily="18" charset="0"/>
                            </a:rPr>
                            <m:t>2</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𝑥</m:t>
                          </m:r>
                        </m:e>
                        <m:sub>
                          <m:r>
                            <a:rPr xmlns:a="http://schemas.openxmlformats.org/drawingml/2006/main" sz="2400" i="1">
                              <a:solidFill>
                                <a:srgbClr val="000000"/>
                              </a:solidFill>
                              <a:latin typeface="Cambria Math" panose="02040503050406030204" pitchFamily="18" charset="0"/>
                            </a:rPr>
                            <m:t>𝑛</m:t>
                          </m:r>
                        </m:sub>
                      </m:sSub>
                    </m:num>
                    <m:den>
                      <m:r>
                        <a:rPr xmlns:a="http://schemas.openxmlformats.org/drawingml/2006/main" sz="2400" i="1">
                          <a:solidFill>
                            <a:srgbClr val="000000"/>
                          </a:solidFill>
                          <a:latin typeface="Cambria Math" panose="02040503050406030204" pitchFamily="18" charset="0"/>
                        </a:rPr>
                        <m:t>𝑛</m:t>
                      </m:r>
                    </m:den>
                  </m:f>
                  <m:r>
                    <a:rPr xmlns:a="http://schemas.openxmlformats.org/drawingml/2006/main" sz="2400" i="1">
                      <a:solidFill>
                        <a:srgbClr val="000000"/>
                      </a:solidFill>
                      <a:latin typeface="Cambria Math" panose="02040503050406030204" pitchFamily="18" charset="0"/>
                    </a:rPr>
                    <m:t>=</m:t>
                  </m:r>
                  <m:f>
                    <m:fPr>
                      <m:ctrlPr>
                        <a:rPr xmlns:a="http://schemas.openxmlformats.org/drawingml/2006/main" sz="2400" i="1">
                          <a:solidFill>
                            <a:srgbClr val="000000"/>
                          </a:solidFill>
                          <a:latin typeface="Cambria Math" panose="02040503050406030204" pitchFamily="18" charset="0"/>
                        </a:rPr>
                      </m:ctrlPr>
                      <m:type m:val="bar"/>
                    </m:fPr>
                    <m:num>
                      <m:r>
                        <a:rPr xmlns:a="http://schemas.openxmlformats.org/drawingml/2006/main" sz="2400" i="1">
                          <a:solidFill>
                            <a:srgbClr val="000000"/>
                          </a:solidFill>
                          <a:latin typeface="Cambria Math" panose="02040503050406030204" pitchFamily="18" charset="0"/>
                        </a:rPr>
                        <m:t>1</m:t>
                      </m:r>
                    </m:num>
                    <m:den>
                      <m:r>
                        <a:rPr xmlns:a="http://schemas.openxmlformats.org/drawingml/2006/main" sz="2400" i="1">
                          <a:solidFill>
                            <a:srgbClr val="000000"/>
                          </a:solidFill>
                          <a:latin typeface="Cambria Math" panose="02040503050406030204" pitchFamily="18" charset="0"/>
                        </a:rPr>
                        <m:t>𝑛</m:t>
                      </m:r>
                    </m:den>
                  </m:f>
                  <m:nary>
                    <m:naryPr>
                      <m:ctrlPr>
                        <a:rPr xmlns:a="http://schemas.openxmlformats.org/drawingml/2006/main" sz="2400" i="1">
                          <a:solidFill>
                            <a:srgbClr val="000000"/>
                          </a:solidFill>
                          <a:latin typeface="Cambria Math" panose="02040503050406030204" pitchFamily="18" charset="0"/>
                        </a:rPr>
                      </m:ctrlPr>
                      <m:chr m:val="∑"/>
                      <m:limLoc m:val="undOvr"/>
                      <m:grow m:val="0"/>
                      <m:subHide m:val="off"/>
                      <m:supHide m:val="off"/>
                    </m:naryPr>
                    <m:sub>
                      <m:r>
                        <a:rPr xmlns:a="http://schemas.openxmlformats.org/drawingml/2006/main" sz="2400" i="1">
                          <a:solidFill>
                            <a:srgbClr val="000000"/>
                          </a:solidFill>
                          <a:latin typeface="Cambria Math" panose="02040503050406030204" pitchFamily="18" charset="0"/>
                        </a:rPr>
                        <m:t>𝑖</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up>
                      <m:r>
                        <a:rPr xmlns:a="http://schemas.openxmlformats.org/drawingml/2006/main" sz="2400" i="1">
                          <a:solidFill>
                            <a:srgbClr val="000000"/>
                          </a:solidFill>
                          <a:latin typeface="Cambria Math" panose="02040503050406030204" pitchFamily="18" charset="0"/>
                        </a:rPr>
                        <m:t>𝑛</m:t>
                      </m:r>
                    </m:sup>
                    <m:e>
                      <m:sSub>
                        <m:e>
                          <m:r>
                            <a:rPr xmlns:a="http://schemas.openxmlformats.org/drawingml/2006/main" sz="2400" i="1">
                              <a:solidFill>
                                <a:srgbClr val="000000"/>
                              </a:solidFill>
                              <a:latin typeface="Cambria Math" panose="02040503050406030204" pitchFamily="18" charset="0"/>
                            </a:rPr>
                            <m:t>𝑥</m:t>
                          </m:r>
                        </m:e>
                        <m:sub>
                          <m:r>
                            <a:rPr xmlns:a="http://schemas.openxmlformats.org/drawingml/2006/main" sz="2400" i="1">
                              <a:solidFill>
                                <a:srgbClr val="000000"/>
                              </a:solidFill>
                              <a:latin typeface="Cambria Math" panose="02040503050406030204" pitchFamily="18" charset="0"/>
                            </a:rPr>
                            <m:t>𝑖</m:t>
                          </m:r>
                        </m:sub>
                      </m:sSub>
                    </m:e>
                  </m:nary>
                </m:oMath>
              </m:oMathPara>
            </a14:m>
            <a:endParaRPr sz="2400"/>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3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2" fill="hold">
                                  <p:stCondLst>
                                    <p:cond delay="0"/>
                                  </p:stCondLst>
                                  <p:iterate type="el" backwards="0">
                                    <p:tmAbs val="0"/>
                                  </p:iterate>
                                  <p:childTnLst>
                                    <p:set>
                                      <p:cBhvr>
                                        <p:cTn id="14" fill="hold"/>
                                        <p:tgtEl>
                                          <p:spTgt spid="335">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6" grpId="1"/>
      <p:bldP build="p" bldLvl="5" animBg="1" rev="0" advAuto="0" spid="335" grpId="2"/>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Title 1"/>
          <p:cNvSpPr txBox="1"/>
          <p:nvPr>
            <p:ph type="title"/>
          </p:nvPr>
        </p:nvSpPr>
        <p:spPr>
          <a:xfrm>
            <a:off x="349291" y="216530"/>
            <a:ext cx="11493418" cy="767278"/>
          </a:xfrm>
          <a:prstGeom prst="rect">
            <a:avLst/>
          </a:prstGeom>
        </p:spPr>
        <p:txBody>
          <a:bodyPr/>
          <a:lstStyle/>
          <a:p>
            <a:pPr/>
            <a:r>
              <a:t>Final Exam</a:t>
            </a:r>
          </a:p>
        </p:txBody>
      </p:sp>
      <p:sp>
        <p:nvSpPr>
          <p:cNvPr id="145" name="Content Placeholder 2"/>
          <p:cNvSpPr txBox="1"/>
          <p:nvPr>
            <p:ph type="body" idx="1"/>
          </p:nvPr>
        </p:nvSpPr>
        <p:spPr>
          <a:xfrm>
            <a:off x="833413" y="1570891"/>
            <a:ext cx="10326956" cy="3575541"/>
          </a:xfrm>
          <a:prstGeom prst="rect">
            <a:avLst/>
          </a:prstGeom>
        </p:spPr>
        <p:txBody>
          <a:bodyPr/>
          <a:lstStyle/>
          <a:p>
            <a:pPr defTabSz="411463">
              <a:defRPr sz="2520"/>
            </a:pPr>
            <a:r>
              <a:t>There will be an individual final exam due on Monday, August 3 (11:59pm).</a:t>
            </a:r>
          </a:p>
          <a:p>
            <a:pPr defTabSz="411463">
              <a:defRPr sz="2520"/>
            </a:pPr>
          </a:p>
          <a:p>
            <a:pPr defTabSz="411463">
              <a:defRPr sz="2520"/>
            </a:pPr>
            <a:r>
              <a:t>The exam will be cumulative, and will be roughly the same length of a HW assignment.</a:t>
            </a:r>
          </a:p>
          <a:p>
            <a:pPr defTabSz="411463">
              <a:defRPr sz="2520"/>
            </a:pPr>
          </a:p>
          <a:p>
            <a:pPr defTabSz="411463">
              <a:defRPr sz="2520"/>
            </a:pPr>
            <a:r>
              <a:t>Open-book and open-notes.  Not open friend :(</a:t>
            </a:r>
          </a:p>
          <a:p>
            <a:pPr defTabSz="411463">
              <a:defRPr sz="2520"/>
            </a:pPr>
            <a:r>
              <a:t> </a:t>
            </a:r>
          </a:p>
        </p:txBody>
      </p:sp>
      <p:sp>
        <p:nvSpPr>
          <p:cNvPr id="146" name="Slide Number Placeholder 3"/>
          <p:cNvSpPr txBox="1"/>
          <p:nvPr>
            <p:ph type="sldNum" sz="quarter" idx="2"/>
          </p:nvPr>
        </p:nvSpPr>
        <p:spPr>
          <a:xfrm>
            <a:off x="11807418" y="6459210"/>
            <a:ext cx="181383"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Title 1"/>
          <p:cNvSpPr txBox="1"/>
          <p:nvPr>
            <p:ph type="title"/>
          </p:nvPr>
        </p:nvSpPr>
        <p:spPr>
          <a:xfrm>
            <a:off x="349291" y="216530"/>
            <a:ext cx="11493418" cy="767278"/>
          </a:xfrm>
          <a:prstGeom prst="rect">
            <a:avLst/>
          </a:prstGeom>
        </p:spPr>
        <p:txBody>
          <a:bodyPr/>
          <a:lstStyle/>
          <a:p>
            <a:pPr/>
            <a:r>
              <a:t>Sample median</a:t>
            </a:r>
          </a:p>
        </p:txBody>
      </p:sp>
      <p:sp>
        <p:nvSpPr>
          <p:cNvPr id="340"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1" name="Content Placeholder 5"/>
          <p:cNvSpPr txBox="1"/>
          <p:nvPr>
            <p:ph type="body" idx="1"/>
          </p:nvPr>
        </p:nvSpPr>
        <p:spPr>
          <a:xfrm>
            <a:off x="833415" y="1177757"/>
            <a:ext cx="10327008" cy="4808706"/>
          </a:xfrm>
          <a:prstGeom prst="rect">
            <a:avLst/>
          </a:prstGeom>
        </p:spPr>
        <p:txBody>
          <a:bodyPr/>
          <a:lstStyle/>
          <a:p>
            <a:pPr>
              <a:defRPr sz="2600"/>
            </a:pPr>
            <a:r>
              <a:t>The </a:t>
            </a:r>
            <a:r>
              <a:rPr b="1"/>
              <a:t>median</a:t>
            </a:r>
            <a:r>
              <a:t> of a set of n number of observations in a sample, ordered by value, of a variable is is defined by </a:t>
            </a:r>
          </a:p>
          <a:p>
            <a:pPr>
              <a:defRPr sz="2600"/>
            </a:pPr>
          </a:p>
          <a:p>
            <a:pPr>
              <a:defRPr sz="2600"/>
            </a:pPr>
          </a:p>
          <a:p>
            <a:pPr>
              <a:defRPr sz="2600"/>
            </a:pPr>
          </a:p>
          <a:p>
            <a:pPr>
              <a:defRPr sz="2600"/>
            </a:pPr>
            <a:r>
              <a:t>Example (already in order):</a:t>
            </a:r>
            <a:br/>
            <a:r>
              <a:t>	Ages: 17, 19, 21, </a:t>
            </a:r>
            <a:r>
              <a:rPr u="sng"/>
              <a:t>22, 23</a:t>
            </a:r>
            <a:r>
              <a:t>, 23, 23, 38 </a:t>
            </a:r>
          </a:p>
          <a:p>
            <a:pPr>
              <a:defRPr sz="2600"/>
            </a:pPr>
            <a:r>
              <a:t>	Median = (22+23)/2 = 22.5 </a:t>
            </a:r>
          </a:p>
          <a:p>
            <a:pPr>
              <a:defRPr sz="2600"/>
            </a:pPr>
            <a:r>
              <a:t>The median also describes what a typical observation looks like, or where is the center of the distribution of the sample of observations. </a:t>
            </a:r>
          </a:p>
        </p:txBody>
      </p:sp>
      <p:pic>
        <p:nvPicPr>
          <p:cNvPr id="342" name="Picture 2" descr="Picture 2"/>
          <p:cNvPicPr>
            <a:picLocks noChangeAspect="1"/>
          </p:cNvPicPr>
          <p:nvPr/>
        </p:nvPicPr>
        <p:blipFill>
          <a:blip r:embed="rId2">
            <a:extLst/>
          </a:blip>
          <a:stretch>
            <a:fillRect/>
          </a:stretch>
        </p:blipFill>
        <p:spPr>
          <a:xfrm>
            <a:off x="3384548" y="2089150"/>
            <a:ext cx="5826734" cy="12827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41">
                                            <p:txEl>
                                              <p:pRg st="4" end="4"/>
                                            </p:txEl>
                                          </p:spTgt>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2" fill="hold">
                                  <p:stCondLst>
                                    <p:cond delay="0"/>
                                  </p:stCondLst>
                                  <p:iterate type="el" backwards="0">
                                    <p:tmAbs val="0"/>
                                  </p:iterate>
                                  <p:childTnLst>
                                    <p:set>
                                      <p:cBhvr>
                                        <p:cTn id="13" fill="hold"/>
                                        <p:tgtEl>
                                          <p:spTgt spid="341">
                                            <p:txEl>
                                              <p:pRg st="5" end="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2" fill="hold">
                                  <p:stCondLst>
                                    <p:cond delay="0"/>
                                  </p:stCondLst>
                                  <p:iterate type="el" backwards="0">
                                    <p:tmAbs val="0"/>
                                  </p:iterate>
                                  <p:childTnLst>
                                    <p:set>
                                      <p:cBhvr>
                                        <p:cTn id="17" fill="hold"/>
                                        <p:tgtEl>
                                          <p:spTgt spid="341">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2" grpId="1"/>
      <p:bldP build="p" bldLvl="5" animBg="1" rev="0" advAuto="0" spid="341" grpId="2"/>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Title 1"/>
          <p:cNvSpPr txBox="1"/>
          <p:nvPr>
            <p:ph type="title"/>
          </p:nvPr>
        </p:nvSpPr>
        <p:spPr>
          <a:xfrm>
            <a:off x="349291" y="216530"/>
            <a:ext cx="11493418" cy="767278"/>
          </a:xfrm>
          <a:prstGeom prst="rect">
            <a:avLst/>
          </a:prstGeom>
        </p:spPr>
        <p:txBody>
          <a:bodyPr/>
          <a:lstStyle/>
          <a:p>
            <a:pPr/>
            <a:r>
              <a:t>Mean vs. Median</a:t>
            </a:r>
          </a:p>
        </p:txBody>
      </p:sp>
      <p:sp>
        <p:nvSpPr>
          <p:cNvPr id="345" name="Content Placeholder 2"/>
          <p:cNvSpPr txBox="1"/>
          <p:nvPr>
            <p:ph type="body" idx="1"/>
          </p:nvPr>
        </p:nvSpPr>
        <p:spPr>
          <a:xfrm>
            <a:off x="833415" y="1177757"/>
            <a:ext cx="10327008" cy="4537243"/>
          </a:xfrm>
          <a:prstGeom prst="rect">
            <a:avLst/>
          </a:prstGeom>
        </p:spPr>
        <p:txBody>
          <a:bodyPr/>
          <a:lstStyle/>
          <a:p>
            <a:pPr/>
            <a:r>
              <a:t>The mean is sensitive to extreme values (</a:t>
            </a:r>
            <a:r>
              <a:rPr b="1"/>
              <a:t>outliers</a:t>
            </a:r>
            <a:r>
              <a:t>) </a:t>
            </a:r>
          </a:p>
        </p:txBody>
      </p:sp>
      <p:sp>
        <p:nvSpPr>
          <p:cNvPr id="346"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7" name="Picture 1" descr="Picture 1"/>
          <p:cNvPicPr>
            <a:picLocks noChangeAspect="1"/>
          </p:cNvPicPr>
          <p:nvPr/>
        </p:nvPicPr>
        <p:blipFill>
          <a:blip r:embed="rId2">
            <a:extLst/>
          </a:blip>
          <a:stretch>
            <a:fillRect/>
          </a:stretch>
        </p:blipFill>
        <p:spPr>
          <a:xfrm>
            <a:off x="2079190" y="2364041"/>
            <a:ext cx="7835457" cy="2462573"/>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Title 1"/>
          <p:cNvSpPr txBox="1"/>
          <p:nvPr>
            <p:ph type="title"/>
          </p:nvPr>
        </p:nvSpPr>
        <p:spPr>
          <a:xfrm>
            <a:off x="349291" y="216530"/>
            <a:ext cx="11493418" cy="767278"/>
          </a:xfrm>
          <a:prstGeom prst="rect">
            <a:avLst/>
          </a:prstGeom>
        </p:spPr>
        <p:txBody>
          <a:bodyPr/>
          <a:lstStyle>
            <a:lvl1pPr>
              <a:defRPr b="1"/>
            </a:lvl1pPr>
          </a:lstStyle>
          <a:p>
            <a:pPr/>
            <a:r>
              <a:t>Mean, median, and skewness</a:t>
            </a:r>
          </a:p>
        </p:txBody>
      </p:sp>
      <p:sp>
        <p:nvSpPr>
          <p:cNvPr id="350"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1" name="Content Placeholder 5"/>
          <p:cNvSpPr txBox="1"/>
          <p:nvPr>
            <p:ph type="body" idx="1"/>
          </p:nvPr>
        </p:nvSpPr>
        <p:spPr>
          <a:xfrm>
            <a:off x="833415" y="1177757"/>
            <a:ext cx="10453711" cy="4808706"/>
          </a:xfrm>
          <a:prstGeom prst="rect">
            <a:avLst/>
          </a:prstGeom>
        </p:spPr>
        <p:txBody>
          <a:bodyPr/>
          <a:lstStyle/>
          <a:p>
            <a:pPr defTabSz="416035">
              <a:defRPr sz="2548"/>
            </a:pPr>
            <a:r>
              <a:t>The mean is sensitive to outliers: </a:t>
            </a:r>
          </a:p>
          <a:p>
            <a:pPr defTabSz="416035">
              <a:defRPr sz="2184"/>
            </a:pPr>
          </a:p>
          <a:p>
            <a:pPr defTabSz="416035">
              <a:defRPr sz="2184"/>
            </a:pPr>
          </a:p>
          <a:p>
            <a:pPr defTabSz="416035">
              <a:defRPr sz="2184"/>
            </a:pPr>
          </a:p>
          <a:p>
            <a:pPr defTabSz="416035">
              <a:defRPr sz="2184"/>
            </a:pPr>
          </a:p>
          <a:p>
            <a:pPr defTabSz="416035">
              <a:defRPr sz="2184"/>
            </a:pPr>
          </a:p>
          <a:p>
            <a:pPr defTabSz="416035">
              <a:defRPr sz="2184"/>
            </a:pPr>
          </a:p>
          <a:p>
            <a:pPr defTabSz="416035">
              <a:defRPr sz="2184"/>
            </a:pPr>
          </a:p>
          <a:p>
            <a:pPr defTabSz="416035">
              <a:defRPr sz="2548"/>
            </a:pPr>
            <a:endParaRPr sz="2184"/>
          </a:p>
          <a:p>
            <a:pPr defTabSz="416035">
              <a:defRPr sz="2548"/>
            </a:pPr>
            <a:r>
              <a:t>The above distribution is called </a:t>
            </a:r>
            <a:r>
              <a:rPr b="1"/>
              <a:t>right-skewed</a:t>
            </a:r>
            <a:r>
              <a:t> since the mean is greater than the median.  Note: </a:t>
            </a:r>
            <a:r>
              <a:rPr b="1"/>
              <a:t>skewness </a:t>
            </a:r>
            <a:r>
              <a:t>often “follows the longer tail”.</a:t>
            </a:r>
          </a:p>
        </p:txBody>
      </p:sp>
      <p:pic>
        <p:nvPicPr>
          <p:cNvPr id="352" name="Picture 1" descr="Picture 1"/>
          <p:cNvPicPr>
            <a:picLocks noChangeAspect="1"/>
          </p:cNvPicPr>
          <p:nvPr/>
        </p:nvPicPr>
        <p:blipFill>
          <a:blip r:embed="rId2">
            <a:extLst/>
          </a:blip>
          <a:stretch>
            <a:fillRect/>
          </a:stretch>
        </p:blipFill>
        <p:spPr>
          <a:xfrm>
            <a:off x="3570285" y="1639010"/>
            <a:ext cx="4102103" cy="321034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1" grpId="1"/>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Title 1"/>
          <p:cNvSpPr txBox="1"/>
          <p:nvPr>
            <p:ph type="title"/>
          </p:nvPr>
        </p:nvSpPr>
        <p:spPr>
          <a:xfrm>
            <a:off x="349291" y="216530"/>
            <a:ext cx="11493418" cy="767278"/>
          </a:xfrm>
          <a:prstGeom prst="rect">
            <a:avLst/>
          </a:prstGeom>
        </p:spPr>
        <p:txBody>
          <a:bodyPr/>
          <a:lstStyle/>
          <a:p>
            <a:pPr/>
            <a:r>
              <a:t>Computational time</a:t>
            </a:r>
          </a:p>
        </p:txBody>
      </p:sp>
      <p:sp>
        <p:nvSpPr>
          <p:cNvPr id="355"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6" name="Content Placeholder 5"/>
          <p:cNvSpPr txBox="1"/>
          <p:nvPr>
            <p:ph type="body" idx="1"/>
          </p:nvPr>
        </p:nvSpPr>
        <p:spPr>
          <a:xfrm>
            <a:off x="833415" y="1177757"/>
            <a:ext cx="10327008" cy="4808706"/>
          </a:xfrm>
          <a:prstGeom prst="rect">
            <a:avLst/>
          </a:prstGeom>
        </p:spPr>
        <p:txBody>
          <a:bodyPr/>
          <a:lstStyle/>
          <a:p>
            <a:pPr/>
          </a:p>
          <a:p>
            <a:pPr/>
            <a:r>
              <a:t>How hard (in terms of algorithmic complexity) is it to calculate:</a:t>
            </a:r>
          </a:p>
          <a:p>
            <a:pPr marL="457200" indent="-457200">
              <a:buSzPct val="100000"/>
              <a:buFont typeface="Arial"/>
              <a:buChar char="•"/>
            </a:pPr>
            <a:r>
              <a:t>the mean? </a:t>
            </a:r>
          </a:p>
          <a:p>
            <a:pPr/>
            <a:r>
              <a:t>		at most </a:t>
            </a:r>
            <a:r>
              <a:rPr i="1"/>
              <a:t>O</a:t>
            </a:r>
            <a:r>
              <a:t>(</a:t>
            </a:r>
            <a:r>
              <a:rPr i="1"/>
              <a:t>n</a:t>
            </a:r>
            <a:r>
              <a:t>) or O(</a:t>
            </a:r>
            <a:r>
              <a:rPr i="1"/>
              <a:t>n </a:t>
            </a:r>
            <a:r>
              <a:t>log </a:t>
            </a:r>
            <a:r>
              <a:rPr i="1"/>
              <a:t>n</a:t>
            </a:r>
            <a:r>
              <a:t>)? </a:t>
            </a:r>
          </a:p>
          <a:p>
            <a:pPr marL="457200" indent="-457200">
              <a:buSzPct val="100000"/>
              <a:buFont typeface="Arial"/>
              <a:buChar char="•"/>
            </a:pPr>
            <a:r>
              <a:t>the median?</a:t>
            </a:r>
          </a:p>
          <a:p>
            <a:pPr lvl="1" marL="0" indent="742920">
              <a:buSzTx/>
              <a:buNone/>
            </a:pPr>
            <a:r>
              <a:t>	at most </a:t>
            </a:r>
            <a:r>
              <a:rPr i="1"/>
              <a:t>O</a:t>
            </a:r>
            <a:r>
              <a:t>(</a:t>
            </a:r>
            <a:r>
              <a:rPr i="1"/>
              <a:t>n</a:t>
            </a:r>
            <a:r>
              <a:t>) or O(</a:t>
            </a:r>
            <a:r>
              <a:rPr i="1"/>
              <a:t>n </a:t>
            </a:r>
            <a:r>
              <a:t>log </a:t>
            </a:r>
            <a:r>
              <a:rPr i="1"/>
              <a:t>n</a:t>
            </a:r>
            <a:r>
              <a:t>)? </a:t>
            </a:r>
            <a:endParaRPr sz="2400"/>
          </a:p>
          <a:p>
            <a:pPr lvl="1" marL="0" indent="742920">
              <a:spcBef>
                <a:spcPts val="500"/>
              </a:spcBef>
              <a:buSzTx/>
              <a:buNone/>
            </a:pPr>
            <a:endParaRPr sz="2400"/>
          </a:p>
          <a:p>
            <a:pPr lvl="1" marL="0" indent="742920">
              <a:spcBef>
                <a:spcPts val="500"/>
              </a:spcBef>
              <a:buSzTx/>
              <a:buNone/>
            </a:pPr>
            <a:endParaRPr sz="2400"/>
          </a:p>
          <a:p>
            <a:pPr/>
            <a:r>
              <a:rPr b="1">
                <a:solidFill>
                  <a:srgbClr val="535353"/>
                </a:solidFill>
              </a:rPr>
              <a:t>Note</a:t>
            </a:r>
            <a:r>
              <a:t>: </a:t>
            </a:r>
            <a:r>
              <a:rPr b="1"/>
              <a:t>Practicality of implementation should be considered!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6">
                                            <p:txEl>
                                              <p:pRg st="3" end="3"/>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356">
                                            <p:txEl>
                                              <p:pRg st="4" end="4"/>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356">
                                            <p:txEl>
                                              <p:pRg st="5" end="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1" fill="hold">
                                  <p:stCondLst>
                                    <p:cond delay="0"/>
                                  </p:stCondLst>
                                  <p:iterate type="el" backwards="0">
                                    <p:tmAbs val="0"/>
                                  </p:iterate>
                                  <p:childTnLst>
                                    <p:set>
                                      <p:cBhvr>
                                        <p:cTn id="17" fill="hold"/>
                                        <p:tgtEl>
                                          <p:spTgt spid="356">
                                            <p:txEl>
                                              <p:pRg st="6" end="6"/>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1" fill="hold">
                                  <p:stCondLst>
                                    <p:cond delay="0"/>
                                  </p:stCondLst>
                                  <p:iterate type="el" backwards="0">
                                    <p:tmAbs val="0"/>
                                  </p:iterate>
                                  <p:childTnLst>
                                    <p:set>
                                      <p:cBhvr>
                                        <p:cTn id="21" fill="hold"/>
                                        <p:tgtEl>
                                          <p:spTgt spid="356">
                                            <p:txEl>
                                              <p:pRg st="7" end="7"/>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1" fill="hold">
                                  <p:stCondLst>
                                    <p:cond delay="0"/>
                                  </p:stCondLst>
                                  <p:iterate type="el" backwards="0">
                                    <p:tmAbs val="0"/>
                                  </p:iterate>
                                  <p:childTnLst>
                                    <p:set>
                                      <p:cBhvr>
                                        <p:cTn id="25" fill="hold"/>
                                        <p:tgtEl>
                                          <p:spTgt spid="356">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56" grpId="1"/>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Title 1"/>
          <p:cNvSpPr txBox="1"/>
          <p:nvPr>
            <p:ph type="title"/>
          </p:nvPr>
        </p:nvSpPr>
        <p:spPr>
          <a:xfrm>
            <a:off x="349291" y="216530"/>
            <a:ext cx="11493418" cy="767278"/>
          </a:xfrm>
          <a:prstGeom prst="rect">
            <a:avLst/>
          </a:prstGeom>
        </p:spPr>
        <p:txBody>
          <a:bodyPr/>
          <a:lstStyle/>
          <a:p>
            <a:pPr/>
            <a:r>
              <a:t>Regarding Categorical Variables... </a:t>
            </a:r>
          </a:p>
        </p:txBody>
      </p:sp>
      <p:sp>
        <p:nvSpPr>
          <p:cNvPr id="359"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0" name="Content Placeholder 5"/>
          <p:cNvSpPr txBox="1"/>
          <p:nvPr>
            <p:ph type="body" idx="1"/>
          </p:nvPr>
        </p:nvSpPr>
        <p:spPr>
          <a:xfrm>
            <a:off x="833415" y="1177757"/>
            <a:ext cx="10327008" cy="4808706"/>
          </a:xfrm>
          <a:prstGeom prst="rect">
            <a:avLst/>
          </a:prstGeom>
        </p:spPr>
        <p:txBody>
          <a:bodyPr/>
          <a:lstStyle/>
          <a:p>
            <a:pPr defTabSz="452610">
              <a:defRPr sz="2772"/>
            </a:pPr>
            <a:r>
              <a:t>For categorical variables, neither mean or median make sense. Why?</a:t>
            </a:r>
          </a:p>
          <a:p>
            <a:pPr defTabSz="452610">
              <a:defRPr sz="2772"/>
            </a:pPr>
          </a:p>
          <a:p>
            <a:pPr defTabSz="452610">
              <a:defRPr sz="2772"/>
            </a:pPr>
          </a:p>
          <a:p>
            <a:pPr defTabSz="452610">
              <a:defRPr sz="2772"/>
            </a:pPr>
          </a:p>
          <a:p>
            <a:pPr defTabSz="452610">
              <a:defRPr sz="2772"/>
            </a:pPr>
          </a:p>
          <a:p>
            <a:pPr defTabSz="452610">
              <a:defRPr sz="2772"/>
            </a:pPr>
          </a:p>
          <a:p>
            <a:pPr defTabSz="452610">
              <a:defRPr sz="2772"/>
            </a:pPr>
            <a:r>
              <a:t> </a:t>
            </a:r>
          </a:p>
          <a:p>
            <a:pPr defTabSz="452610">
              <a:defRPr sz="2772"/>
            </a:pPr>
            <a:r>
              <a:t>The mode might be a better way to find the most “representative” value. </a:t>
            </a:r>
          </a:p>
        </p:txBody>
      </p:sp>
      <p:pic>
        <p:nvPicPr>
          <p:cNvPr id="361" name="Picture 1" descr="Picture 1"/>
          <p:cNvPicPr>
            <a:picLocks noChangeAspect="1"/>
          </p:cNvPicPr>
          <p:nvPr/>
        </p:nvPicPr>
        <p:blipFill>
          <a:blip r:embed="rId2">
            <a:extLst/>
          </a:blip>
          <a:stretch>
            <a:fillRect/>
          </a:stretch>
        </p:blipFill>
        <p:spPr>
          <a:xfrm>
            <a:off x="4357687" y="1785936"/>
            <a:ext cx="3371851" cy="297516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1" grpId="1"/>
      <p:bldP build="whole" bldLvl="1" animBg="1" rev="0" advAuto="0" spid="360" grpId="2"/>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Title 1"/>
          <p:cNvSpPr txBox="1"/>
          <p:nvPr>
            <p:ph type="title"/>
          </p:nvPr>
        </p:nvSpPr>
        <p:spPr>
          <a:xfrm>
            <a:off x="349291" y="216530"/>
            <a:ext cx="11493418" cy="767278"/>
          </a:xfrm>
          <a:prstGeom prst="rect">
            <a:avLst/>
          </a:prstGeom>
        </p:spPr>
        <p:txBody>
          <a:bodyPr/>
          <a:lstStyle/>
          <a:p>
            <a:pPr/>
            <a:r>
              <a:t>Measures of Spread: </a:t>
            </a:r>
            <a:r>
              <a:rPr b="1"/>
              <a:t>Range</a:t>
            </a:r>
            <a:r>
              <a:t> </a:t>
            </a:r>
          </a:p>
        </p:txBody>
      </p:sp>
      <p:sp>
        <p:nvSpPr>
          <p:cNvPr id="364"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5" name="Content Placeholder 5"/>
          <p:cNvSpPr txBox="1"/>
          <p:nvPr>
            <p:ph type="body" idx="1"/>
          </p:nvPr>
        </p:nvSpPr>
        <p:spPr>
          <a:xfrm>
            <a:off x="833415" y="1600200"/>
            <a:ext cx="10327008" cy="4386263"/>
          </a:xfrm>
          <a:prstGeom prst="rect">
            <a:avLst/>
          </a:prstGeom>
        </p:spPr>
        <p:txBody>
          <a:bodyPr/>
          <a:lstStyle/>
          <a:p>
            <a:pPr/>
            <a:r>
              <a:t>The spread of a sample of observations measures how well the mean or median describes the sample. </a:t>
            </a:r>
          </a:p>
          <a:p>
            <a:pPr/>
            <a:r>
              <a:t>One way to measure spread of a sample of observations is via the </a:t>
            </a:r>
            <a:r>
              <a:rPr b="1"/>
              <a:t>range</a:t>
            </a:r>
            <a:r>
              <a:t>. </a:t>
            </a:r>
          </a:p>
          <a:p>
            <a:pPr/>
            <a:r>
              <a:t>	</a:t>
            </a:r>
          </a:p>
          <a:p>
            <a:pPr/>
            <a:r>
              <a:t>	Range = Maximum Value - Minimum Value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6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6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6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65">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65" grpId="1"/>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Title 1"/>
          <p:cNvSpPr txBox="1"/>
          <p:nvPr>
            <p:ph type="title"/>
          </p:nvPr>
        </p:nvSpPr>
        <p:spPr>
          <a:xfrm>
            <a:off x="349291" y="216530"/>
            <a:ext cx="11493418" cy="767278"/>
          </a:xfrm>
          <a:prstGeom prst="rect">
            <a:avLst/>
          </a:prstGeom>
        </p:spPr>
        <p:txBody>
          <a:bodyPr/>
          <a:lstStyle/>
          <a:p>
            <a:pPr/>
            <a:r>
              <a:t>Measures of Spread: </a:t>
            </a:r>
            <a:r>
              <a:rPr b="1"/>
              <a:t>Variance</a:t>
            </a:r>
            <a:r>
              <a:t> </a:t>
            </a:r>
          </a:p>
        </p:txBody>
      </p:sp>
      <p:sp>
        <p:nvSpPr>
          <p:cNvPr id="368"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9" name="Content Placeholder 5"/>
          <p:cNvSpPr txBox="1"/>
          <p:nvPr>
            <p:ph type="body" idx="1"/>
          </p:nvPr>
        </p:nvSpPr>
        <p:spPr>
          <a:xfrm>
            <a:off x="833415" y="1177757"/>
            <a:ext cx="10327008" cy="4808706"/>
          </a:xfrm>
          <a:prstGeom prst="rect">
            <a:avLst/>
          </a:prstGeom>
        </p:spPr>
        <p:txBody>
          <a:bodyPr/>
          <a:lstStyle/>
          <a:p>
            <a:pPr defTabSz="452610">
              <a:defRPr sz="2772"/>
            </a:pPr>
            <a:r>
              <a:t>The (</a:t>
            </a:r>
            <a:r>
              <a:rPr>
                <a:solidFill>
                  <a:schemeClr val="accent2"/>
                </a:solidFill>
              </a:rPr>
              <a:t>sample</a:t>
            </a:r>
            <a:r>
              <a:t>) </a:t>
            </a:r>
            <a:r>
              <a:rPr b="1"/>
              <a:t>variance</a:t>
            </a:r>
            <a:r>
              <a:t>, denoted </a:t>
            </a:r>
            <a:r>
              <a:rPr i="1"/>
              <a:t>s</a:t>
            </a:r>
            <a:r>
              <a:rPr baseline="29979"/>
              <a:t>2</a:t>
            </a:r>
            <a:r>
              <a:t>, measures how much on average the sample values deviate from the mean: </a:t>
            </a:r>
          </a:p>
          <a:p>
            <a:pPr defTabSz="452610">
              <a:defRPr sz="2772"/>
            </a:pPr>
          </a:p>
          <a:p>
            <a:pPr defTabSz="452610">
              <a:defRPr sz="2772"/>
            </a:pPr>
          </a:p>
          <a:p>
            <a:pPr defTabSz="452610">
              <a:defRPr sz="2772"/>
            </a:pPr>
          </a:p>
          <a:p>
            <a:pPr defTabSz="452610">
              <a:defRPr sz="2772"/>
            </a:pPr>
            <a:r>
              <a:rPr b="1"/>
              <a:t>Note</a:t>
            </a:r>
            <a:r>
              <a:t>: the term </a:t>
            </a:r>
            <a14:m>
              <m:oMath>
                <m:sSub>
                  <m:e>
                    <m:r>
                      <a:rPr xmlns:a="http://schemas.openxmlformats.org/drawingml/2006/main" sz="3600" i="1">
                        <a:solidFill>
                          <a:srgbClr val="464646"/>
                        </a:solidFill>
                        <a:latin typeface="Cambria Math" panose="02040503050406030204" pitchFamily="18" charset="0"/>
                      </a:rPr>
                      <m:t>|</m:t>
                    </m:r>
                    <m:r>
                      <a:rPr xmlns:a="http://schemas.openxmlformats.org/drawingml/2006/main" sz="3600" i="1">
                        <a:solidFill>
                          <a:srgbClr val="464646"/>
                        </a:solidFill>
                        <a:latin typeface="Cambria Math" panose="02040503050406030204" pitchFamily="18" charset="0"/>
                      </a:rPr>
                      <m:t>𝑥</m:t>
                    </m:r>
                  </m:e>
                  <m:sub>
                    <m:r>
                      <a:rPr xmlns:a="http://schemas.openxmlformats.org/drawingml/2006/main" sz="3600" i="1">
                        <a:solidFill>
                          <a:srgbClr val="464646"/>
                        </a:solidFill>
                        <a:latin typeface="Cambria Math" panose="02040503050406030204" pitchFamily="18" charset="0"/>
                      </a:rPr>
                      <m:t>𝑖</m:t>
                    </m:r>
                  </m:sub>
                </m:sSub>
                <m:r>
                  <a:rPr xmlns:a="http://schemas.openxmlformats.org/drawingml/2006/main" sz="3600" i="1">
                    <a:solidFill>
                      <a:srgbClr val="464646"/>
                    </a:solidFill>
                    <a:latin typeface="Cambria Math" panose="02040503050406030204" pitchFamily="18" charset="0"/>
                  </a:rPr>
                  <m:t>−</m:t>
                </m:r>
                <m:limUpp>
                  <m:e>
                    <m:r>
                      <a:rPr xmlns:a="http://schemas.openxmlformats.org/drawingml/2006/main" sz="3600" i="1">
                        <a:solidFill>
                          <a:srgbClr val="464646"/>
                        </a:solidFill>
                        <a:latin typeface="Cambria Math" panose="02040503050406030204" pitchFamily="18" charset="0"/>
                      </a:rPr>
                      <m:t>𝑥</m:t>
                    </m:r>
                  </m:e>
                  <m:lim>
                    <m:r>
                      <m:rPr>
                        <m:sty m:val="p"/>
                      </m:rPr>
                      <a:rPr xmlns:a="http://schemas.openxmlformats.org/drawingml/2006/main" sz="3600" i="1">
                        <a:solidFill>
                          <a:srgbClr val="464646"/>
                        </a:solidFill>
                        <a:latin typeface="Cambria Math" panose="02040503050406030204" pitchFamily="18" charset="0"/>
                      </a:rPr>
                      <m:t>¯</m:t>
                    </m:r>
                  </m:lim>
                </m:limUpp>
                <m:r>
                  <a:rPr xmlns:a="http://schemas.openxmlformats.org/drawingml/2006/main" sz="3600" i="1">
                    <a:solidFill>
                      <a:srgbClr val="464646"/>
                    </a:solidFill>
                    <a:latin typeface="Cambria Math" panose="02040503050406030204" pitchFamily="18" charset="0"/>
                  </a:rPr>
                  <m:t>|</m:t>
                </m:r>
                <m:r>
                  <a:rPr xmlns:a="http://schemas.openxmlformats.org/drawingml/2006/main" sz="3600" i="1">
                    <a:solidFill>
                      <a:srgbClr val="464646"/>
                    </a:solidFill>
                    <a:latin typeface="Cambria Math" panose="02040503050406030204" pitchFamily="18" charset="0"/>
                  </a:rPr>
                  <m:t/>
                </m:r>
              </m:oMath>
            </a14:m>
            <a:r>
              <a:t>measures the amount by which each </a:t>
            </a:r>
            <a14:m>
              <m:oMath>
                <m:sSub>
                  <m:e>
                    <m:r>
                      <a:rPr xmlns:a="http://schemas.openxmlformats.org/drawingml/2006/main" sz="3700" i="1">
                        <a:solidFill>
                          <a:srgbClr val="464646"/>
                        </a:solidFill>
                        <a:latin typeface="Cambria Math" panose="02040503050406030204" pitchFamily="18" charset="0"/>
                      </a:rPr>
                      <m:t>𝑥</m:t>
                    </m:r>
                  </m:e>
                  <m:sub>
                    <m:r>
                      <a:rPr xmlns:a="http://schemas.openxmlformats.org/drawingml/2006/main" sz="3700" i="1">
                        <a:solidFill>
                          <a:srgbClr val="464646"/>
                        </a:solidFill>
                        <a:latin typeface="Cambria Math" panose="02040503050406030204" pitchFamily="18" charset="0"/>
                      </a:rPr>
                      <m:t>𝑖</m:t>
                    </m:r>
                  </m:sub>
                </m:sSub>
              </m:oMath>
            </a14:m>
            <a:r>
              <a:t> deviates from the mean </a:t>
            </a:r>
            <a14:m>
              <m:oMath>
                <m:limUpp>
                  <m:e>
                    <m:r>
                      <a:rPr xmlns:a="http://schemas.openxmlformats.org/drawingml/2006/main" sz="3350" i="1">
                        <a:solidFill>
                          <a:srgbClr val="464646"/>
                        </a:solidFill>
                        <a:latin typeface="Cambria Math" panose="02040503050406030204" pitchFamily="18" charset="0"/>
                      </a:rPr>
                      <m:t>𝑥</m:t>
                    </m:r>
                  </m:e>
                  <m:lim>
                    <m:r>
                      <m:rPr>
                        <m:sty m:val="p"/>
                      </m:rPr>
                      <a:rPr xmlns:a="http://schemas.openxmlformats.org/drawingml/2006/main" sz="3350" i="1">
                        <a:solidFill>
                          <a:srgbClr val="464646"/>
                        </a:solidFill>
                        <a:latin typeface="Cambria Math" panose="02040503050406030204" pitchFamily="18" charset="0"/>
                      </a:rPr>
                      <m:t>¯</m:t>
                    </m:r>
                  </m:lim>
                </m:limUpp>
              </m:oMath>
            </a14:m>
            <a:r>
              <a:t>. </a:t>
            </a:r>
            <a:r>
              <a:rPr b="1"/>
              <a:t>Squaring these deviations means that </a:t>
            </a:r>
            <a:r>
              <a:rPr b="1" i="1"/>
              <a:t>s</a:t>
            </a:r>
            <a:r>
              <a:rPr b="1" baseline="29979"/>
              <a:t>2</a:t>
            </a:r>
            <a:r>
              <a:rPr b="1"/>
              <a:t> is sensitive to extreme values</a:t>
            </a:r>
            <a:r>
              <a:t> (outliers). </a:t>
            </a:r>
          </a:p>
          <a:p>
            <a:pPr defTabSz="452610">
              <a:defRPr sz="2772"/>
            </a:pPr>
            <a:r>
              <a:rPr b="1"/>
              <a:t>Note</a:t>
            </a:r>
            <a:r>
              <a:t>: </a:t>
            </a:r>
            <a:r>
              <a:rPr i="1"/>
              <a:t>s</a:t>
            </a:r>
            <a:r>
              <a:rPr baseline="29979"/>
              <a:t>2</a:t>
            </a:r>
            <a:r>
              <a:t> doesn’t have the same units as the  </a:t>
            </a:r>
            <a14:m>
              <m:oMath>
                <m:sSub>
                  <m:e>
                    <m:r>
                      <a:rPr xmlns:a="http://schemas.openxmlformats.org/drawingml/2006/main" sz="3700" i="1">
                        <a:solidFill>
                          <a:srgbClr val="464646"/>
                        </a:solidFill>
                        <a:latin typeface="Cambria Math" panose="02040503050406030204" pitchFamily="18" charset="0"/>
                      </a:rPr>
                      <m:t>𝑥</m:t>
                    </m:r>
                  </m:e>
                  <m:sub>
                    <m:r>
                      <a:rPr xmlns:a="http://schemas.openxmlformats.org/drawingml/2006/main" sz="3700" i="1">
                        <a:solidFill>
                          <a:srgbClr val="464646"/>
                        </a:solidFill>
                        <a:latin typeface="Cambria Math" panose="02040503050406030204" pitchFamily="18" charset="0"/>
                      </a:rPr>
                      <m:t>𝑖</m:t>
                    </m:r>
                  </m:sub>
                </m:sSub>
              </m:oMath>
            </a14:m>
            <a:r>
              <a:t>  :( </a:t>
            </a:r>
          </a:p>
          <a:p>
            <a:pPr defTabSz="452610">
              <a:defRPr sz="2772"/>
            </a:pPr>
            <a:r>
              <a:t>What does a variance of 1,008 mean? Or 0.0001? </a:t>
            </a:r>
          </a:p>
        </p:txBody>
      </p:sp>
      <p:sp>
        <p:nvSpPr>
          <p:cNvPr id="370" name="Rectangle 2"/>
          <p:cNvSpPr txBox="1"/>
          <p:nvPr/>
        </p:nvSpPr>
        <p:spPr>
          <a:xfrm>
            <a:off x="3612078" y="2313558"/>
            <a:ext cx="3688809" cy="953869"/>
          </a:xfrm>
          <a:prstGeom prst="rect">
            <a:avLst/>
          </a:prstGeom>
          <a:ln w="12700">
            <a:miter lim="400000"/>
          </a:ln>
        </p:spPr>
        <p:txBody>
          <a:bodyPr wrap="none" lIns="0" tIns="0" rIns="0" bIns="0">
            <a:spAutoFit/>
          </a:bodyPr>
          <a:lstStyle/>
          <a:p>
            <a:pPr latinLnBrk="1"/>
            <a14:m>
              <m:oMathPara>
                <m:oMathParaPr>
                  <m:jc m:val="centerGroup"/>
                </m:oMathParaPr>
                <m:oMath>
                  <m:sSup>
                    <m:e>
                      <m:r>
                        <a:rPr xmlns:a="http://schemas.openxmlformats.org/drawingml/2006/main" sz="2800" i="1">
                          <a:solidFill>
                            <a:srgbClr val="000000"/>
                          </a:solidFill>
                          <a:latin typeface="Cambria Math" panose="02040503050406030204" pitchFamily="18" charset="0"/>
                        </a:rPr>
                        <m:t>𝑠</m:t>
                      </m:r>
                    </m:e>
                    <m:sup>
                      <m:r>
                        <a:rPr xmlns:a="http://schemas.openxmlformats.org/drawingml/2006/main" sz="2800" i="1">
                          <a:solidFill>
                            <a:srgbClr val="000000"/>
                          </a:solidFill>
                          <a:latin typeface="Cambria Math" panose="02040503050406030204" pitchFamily="18" charset="0"/>
                        </a:rPr>
                        <m:t>2</m:t>
                      </m:r>
                    </m:sup>
                  </m:sSup>
                  <m:r>
                    <a:rPr xmlns:a="http://schemas.openxmlformats.org/drawingml/2006/main" sz="2800" i="1">
                      <a:solidFill>
                        <a:srgbClr val="000000"/>
                      </a:solidFill>
                      <a:latin typeface="Cambria Math" panose="02040503050406030204" pitchFamily="18" charset="0"/>
                    </a:rPr>
                    <m:t>=</m:t>
                  </m:r>
                  <m:f>
                    <m:fPr>
                      <m:ctrlPr>
                        <a:rPr xmlns:a="http://schemas.openxmlformats.org/drawingml/2006/main" sz="2800" i="1">
                          <a:solidFill>
                            <a:srgbClr val="000000"/>
                          </a:solidFill>
                          <a:latin typeface="Cambria Math" panose="02040503050406030204" pitchFamily="18" charset="0"/>
                        </a:rPr>
                      </m:ctrlPr>
                      <m:type m:val="bar"/>
                    </m:fPr>
                    <m:num>
                      <m:r>
                        <a:rPr xmlns:a="http://schemas.openxmlformats.org/drawingml/2006/main" sz="2800" i="1">
                          <a:solidFill>
                            <a:srgbClr val="000000"/>
                          </a:solidFill>
                          <a:latin typeface="Cambria Math" panose="02040503050406030204" pitchFamily="18" charset="0"/>
                        </a:rPr>
                        <m:t>1</m:t>
                      </m:r>
                    </m:num>
                    <m:den>
                      <m:r>
                        <a:rPr xmlns:a="http://schemas.openxmlformats.org/drawingml/2006/main" sz="2800" i="1">
                          <a:solidFill>
                            <a:srgbClr val="000000"/>
                          </a:solidFill>
                          <a:latin typeface="Cambria Math" panose="02040503050406030204" pitchFamily="18" charset="0"/>
                        </a:rPr>
                        <m:t>𝑛</m:t>
                      </m:r>
                      <m:r>
                        <a:rPr xmlns:a="http://schemas.openxmlformats.org/drawingml/2006/main" sz="2800" i="1">
                          <a:solidFill>
                            <a:srgbClr val="000000"/>
                          </a:solidFill>
                          <a:latin typeface="Cambria Math" panose="02040503050406030204" pitchFamily="18" charset="0"/>
                        </a:rPr>
                        <m:t>−</m:t>
                      </m:r>
                      <m:r>
                        <a:rPr xmlns:a="http://schemas.openxmlformats.org/drawingml/2006/main" sz="2800" i="1">
                          <a:solidFill>
                            <a:srgbClr val="000000"/>
                          </a:solidFill>
                          <a:latin typeface="Cambria Math" panose="02040503050406030204" pitchFamily="18" charset="0"/>
                        </a:rPr>
                        <m:t>1</m:t>
                      </m:r>
                    </m:den>
                  </m:f>
                  <m:nary>
                    <m:naryPr>
                      <m:ctrlPr>
                        <a:rPr xmlns:a="http://schemas.openxmlformats.org/drawingml/2006/main" sz="2800" i="1">
                          <a:solidFill>
                            <a:srgbClr val="000000"/>
                          </a:solidFill>
                          <a:latin typeface="Cambria Math" panose="02040503050406030204" pitchFamily="18" charset="0"/>
                        </a:rPr>
                      </m:ctrlPr>
                      <m:chr m:val="∑"/>
                      <m:limLoc m:val="undOvr"/>
                      <m:grow m:val="0"/>
                      <m:subHide m:val="off"/>
                      <m:supHide m:val="off"/>
                    </m:naryPr>
                    <m:sub>
                      <m:r>
                        <a:rPr xmlns:a="http://schemas.openxmlformats.org/drawingml/2006/main" sz="2800" i="1">
                          <a:solidFill>
                            <a:srgbClr val="000000"/>
                          </a:solidFill>
                          <a:latin typeface="Cambria Math" panose="02040503050406030204" pitchFamily="18" charset="0"/>
                        </a:rPr>
                        <m:t>𝑖</m:t>
                      </m:r>
                      <m:r>
                        <a:rPr xmlns:a="http://schemas.openxmlformats.org/drawingml/2006/main" sz="2800" i="1">
                          <a:solidFill>
                            <a:srgbClr val="000000"/>
                          </a:solidFill>
                          <a:latin typeface="Cambria Math" panose="02040503050406030204" pitchFamily="18" charset="0"/>
                        </a:rPr>
                        <m:t>=</m:t>
                      </m:r>
                      <m:r>
                        <a:rPr xmlns:a="http://schemas.openxmlformats.org/drawingml/2006/main" sz="2800" i="1">
                          <a:solidFill>
                            <a:srgbClr val="000000"/>
                          </a:solidFill>
                          <a:latin typeface="Cambria Math" panose="02040503050406030204" pitchFamily="18" charset="0"/>
                        </a:rPr>
                        <m:t>1</m:t>
                      </m:r>
                    </m:sub>
                    <m:sup>
                      <m:r>
                        <a:rPr xmlns:a="http://schemas.openxmlformats.org/drawingml/2006/main" sz="2800" i="1">
                          <a:solidFill>
                            <a:srgbClr val="000000"/>
                          </a:solidFill>
                          <a:latin typeface="Cambria Math" panose="02040503050406030204" pitchFamily="18" charset="0"/>
                        </a:rPr>
                        <m:t>𝑛</m:t>
                      </m:r>
                    </m:sup>
                    <m:e>
                      <m:sSup>
                        <m:e>
                          <m:sSub>
                            <m:e>
                              <m:r>
                                <a:rPr xmlns:a="http://schemas.openxmlformats.org/drawingml/2006/main" sz="2800" i="1">
                                  <a:solidFill>
                                    <a:srgbClr val="000000"/>
                                  </a:solidFill>
                                  <a:latin typeface="Cambria Math" panose="02040503050406030204" pitchFamily="18" charset="0"/>
                                </a:rPr>
                                <m:t>|</m:t>
                              </m:r>
                              <m:r>
                                <a:rPr xmlns:a="http://schemas.openxmlformats.org/drawingml/2006/main" sz="2800" i="1">
                                  <a:solidFill>
                                    <a:srgbClr val="000000"/>
                                  </a:solidFill>
                                  <a:latin typeface="Cambria Math" panose="02040503050406030204" pitchFamily="18" charset="0"/>
                                </a:rPr>
                                <m:t>𝑥</m:t>
                              </m:r>
                            </m:e>
                            <m:sub>
                              <m:r>
                                <a:rPr xmlns:a="http://schemas.openxmlformats.org/drawingml/2006/main" sz="2800" i="1">
                                  <a:solidFill>
                                    <a:srgbClr val="000000"/>
                                  </a:solidFill>
                                  <a:latin typeface="Cambria Math" panose="02040503050406030204" pitchFamily="18" charset="0"/>
                                </a:rPr>
                                <m:t>𝑖</m:t>
                              </m:r>
                            </m:sub>
                          </m:sSub>
                          <m:r>
                            <a:rPr xmlns:a="http://schemas.openxmlformats.org/drawingml/2006/main" sz="2800" i="1">
                              <a:solidFill>
                                <a:srgbClr val="000000"/>
                              </a:solidFill>
                              <a:latin typeface="Cambria Math" panose="02040503050406030204" pitchFamily="18" charset="0"/>
                            </a:rPr>
                            <m:t>−</m:t>
                          </m:r>
                          <m:limUpp>
                            <m:e>
                              <m:r>
                                <a:rPr xmlns:a="http://schemas.openxmlformats.org/drawingml/2006/main" sz="2800" i="1">
                                  <a:solidFill>
                                    <a:srgbClr val="000000"/>
                                  </a:solidFill>
                                  <a:latin typeface="Cambria Math" panose="02040503050406030204" pitchFamily="18" charset="0"/>
                                </a:rPr>
                                <m:t>𝑥</m:t>
                              </m:r>
                            </m:e>
                            <m:lim>
                              <m:r>
                                <m:rPr>
                                  <m:sty m:val="p"/>
                                </m:rPr>
                                <a:rPr xmlns:a="http://schemas.openxmlformats.org/drawingml/2006/main" sz="2800" i="1">
                                  <a:solidFill>
                                    <a:srgbClr val="000000"/>
                                  </a:solidFill>
                                  <a:latin typeface="Cambria Math" panose="02040503050406030204" pitchFamily="18" charset="0"/>
                                </a:rPr>
                                <m:t>¯</m:t>
                              </m:r>
                            </m:lim>
                          </m:limUpp>
                          <m:r>
                            <a:rPr xmlns:a="http://schemas.openxmlformats.org/drawingml/2006/main" sz="2800" i="1">
                              <a:solidFill>
                                <a:srgbClr val="000000"/>
                              </a:solidFill>
                              <a:latin typeface="Cambria Math" panose="02040503050406030204" pitchFamily="18" charset="0"/>
                            </a:rPr>
                            <m:t>|</m:t>
                          </m:r>
                        </m:e>
                        <m:sup>
                          <m:r>
                            <a:rPr xmlns:a="http://schemas.openxmlformats.org/drawingml/2006/main" sz="2800" i="1">
                              <a:solidFill>
                                <a:srgbClr val="000000"/>
                              </a:solidFill>
                              <a:latin typeface="Cambria Math" panose="02040503050406030204" pitchFamily="18" charset="0"/>
                            </a:rPr>
                            <m:t>2</m:t>
                          </m:r>
                        </m:sup>
                      </m:sSup>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e>
                  </m:nary>
                </m:oMath>
              </m:oMathPara>
            </a14:m>
            <a:endParaRPr sz="2800"/>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6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2" fill="hold">
                                  <p:stCondLst>
                                    <p:cond delay="0"/>
                                  </p:stCondLst>
                                  <p:iterate type="el" backwards="0">
                                    <p:tmAbs val="0"/>
                                  </p:iterate>
                                  <p:childTnLst>
                                    <p:set>
                                      <p:cBhvr>
                                        <p:cTn id="14" fill="hold"/>
                                        <p:tgtEl>
                                          <p:spTgt spid="36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2" fill="hold">
                                  <p:stCondLst>
                                    <p:cond delay="0"/>
                                  </p:stCondLst>
                                  <p:iterate type="el" backwards="0">
                                    <p:tmAbs val="0"/>
                                  </p:iterate>
                                  <p:childTnLst>
                                    <p:set>
                                      <p:cBhvr>
                                        <p:cTn id="18" fill="hold"/>
                                        <p:tgtEl>
                                          <p:spTgt spid="369">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0" grpId="1"/>
      <p:bldP build="p" bldLvl="5" animBg="1" rev="0" advAuto="0" spid="369" grpId="2"/>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Title 1"/>
          <p:cNvSpPr txBox="1"/>
          <p:nvPr>
            <p:ph type="title"/>
          </p:nvPr>
        </p:nvSpPr>
        <p:spPr>
          <a:xfrm>
            <a:off x="349291" y="216530"/>
            <a:ext cx="11493418" cy="767278"/>
          </a:xfrm>
          <a:prstGeom prst="rect">
            <a:avLst/>
          </a:prstGeom>
        </p:spPr>
        <p:txBody>
          <a:bodyPr/>
          <a:lstStyle/>
          <a:p>
            <a:pPr/>
            <a:r>
              <a:t>Measures of Spread: Standard Deviation</a:t>
            </a:r>
          </a:p>
        </p:txBody>
      </p:sp>
      <p:sp>
        <p:nvSpPr>
          <p:cNvPr id="373"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4" name="Content Placeholder 5"/>
          <p:cNvSpPr txBox="1"/>
          <p:nvPr>
            <p:ph type="body" idx="1"/>
          </p:nvPr>
        </p:nvSpPr>
        <p:spPr>
          <a:xfrm>
            <a:off x="833415" y="1177757"/>
            <a:ext cx="10327008" cy="4808706"/>
          </a:xfrm>
          <a:prstGeom prst="rect">
            <a:avLst/>
          </a:prstGeom>
        </p:spPr>
        <p:txBody>
          <a:bodyPr/>
          <a:lstStyle/>
          <a:p>
            <a:pPr/>
            <a:r>
              <a:t>The (</a:t>
            </a:r>
            <a:r>
              <a:rPr>
                <a:solidFill>
                  <a:schemeClr val="accent2"/>
                </a:solidFill>
              </a:rPr>
              <a:t>sample</a:t>
            </a:r>
            <a:r>
              <a:t>) </a:t>
            </a:r>
            <a:r>
              <a:rPr b="1"/>
              <a:t>standard deviation</a:t>
            </a:r>
            <a:r>
              <a:t>, denoted </a:t>
            </a:r>
            <a:r>
              <a:rPr i="1"/>
              <a:t>s</a:t>
            </a:r>
            <a:r>
              <a:t>, is the square root of </a:t>
            </a:r>
          </a:p>
          <a:p>
            <a:pPr/>
            <a:r>
              <a:t>the variance </a:t>
            </a:r>
          </a:p>
          <a:p>
            <a:pPr/>
          </a:p>
          <a:p>
            <a:pPr/>
          </a:p>
          <a:p>
            <a:pPr/>
          </a:p>
          <a:p>
            <a:pPr/>
          </a:p>
          <a:p>
            <a:pPr/>
            <a:r>
              <a:rPr b="1"/>
              <a:t>Note</a:t>
            </a:r>
            <a:r>
              <a:t>: </a:t>
            </a:r>
            <a:r>
              <a:rPr i="1"/>
              <a:t>s</a:t>
            </a:r>
            <a:r>
              <a:t> does have the same units as the </a:t>
            </a:r>
            <a14:m>
              <m:oMath>
                <m:sSub>
                  <m:e>
                    <m:r>
                      <a:rPr xmlns:a="http://schemas.openxmlformats.org/drawingml/2006/main" sz="3750" i="1">
                        <a:solidFill>
                          <a:srgbClr val="464646"/>
                        </a:solidFill>
                        <a:latin typeface="Cambria Math" panose="02040503050406030204" pitchFamily="18" charset="0"/>
                      </a:rPr>
                      <m:t>𝑥</m:t>
                    </m:r>
                  </m:e>
                  <m:sub>
                    <m:r>
                      <a:rPr xmlns:a="http://schemas.openxmlformats.org/drawingml/2006/main" sz="3750" i="1">
                        <a:solidFill>
                          <a:srgbClr val="464646"/>
                        </a:solidFill>
                        <a:latin typeface="Cambria Math" panose="02040503050406030204" pitchFamily="18" charset="0"/>
                      </a:rPr>
                      <m:t>𝑖</m:t>
                    </m:r>
                  </m:sub>
                </m:sSub>
              </m:oMath>
            </a14:m>
            <a:r>
              <a:t>. Phew! </a:t>
            </a:r>
          </a:p>
        </p:txBody>
      </p:sp>
      <p:sp>
        <p:nvSpPr>
          <p:cNvPr id="375" name="Rectangle 2"/>
          <p:cNvSpPr txBox="1"/>
          <p:nvPr/>
        </p:nvSpPr>
        <p:spPr>
          <a:xfrm>
            <a:off x="3499400" y="2313558"/>
            <a:ext cx="5174703" cy="1093471"/>
          </a:xfrm>
          <a:prstGeom prst="rect">
            <a:avLst/>
          </a:prstGeom>
          <a:ln w="12700">
            <a:miter lim="400000"/>
          </a:ln>
        </p:spPr>
        <p:txBody>
          <a:bodyPr wrap="none" lIns="0" tIns="0" rIns="0" bIns="0">
            <a:spAutoFit/>
          </a:bodyPr>
          <a:lstStyle/>
          <a:p>
            <a:pPr latinLnBrk="1"/>
            <a14:m>
              <m:oMathPara>
                <m:oMathParaPr>
                  <m:jc m:val="centerGroup"/>
                </m:oMathParaPr>
                <m:oMath>
                  <m:r>
                    <a:rPr xmlns:a="http://schemas.openxmlformats.org/drawingml/2006/main" sz="2800" i="1">
                      <a:solidFill>
                        <a:srgbClr val="000000"/>
                      </a:solidFill>
                      <a:latin typeface="Cambria Math" panose="02040503050406030204" pitchFamily="18" charset="0"/>
                    </a:rPr>
                    <m:t>𝑠</m:t>
                  </m:r>
                  <m:r>
                    <a:rPr xmlns:a="http://schemas.openxmlformats.org/drawingml/2006/main" sz="2800" i="1">
                      <a:solidFill>
                        <a:srgbClr val="000000"/>
                      </a:solidFill>
                      <a:latin typeface="Cambria Math" panose="02040503050406030204" pitchFamily="18" charset="0"/>
                    </a:rPr>
                    <m:t>=</m:t>
                  </m:r>
                  <m:rad>
                    <m:radPr>
                      <m:ctrlPr>
                        <a:rPr xmlns:a="http://schemas.openxmlformats.org/drawingml/2006/main" sz="2800" i="1">
                          <a:solidFill>
                            <a:srgbClr val="000000"/>
                          </a:solidFill>
                          <a:latin typeface="Cambria Math" panose="02040503050406030204" pitchFamily="18" charset="0"/>
                        </a:rPr>
                      </m:ctrlPr>
                      <m:degHide m:val="on"/>
                    </m:radPr>
                    <m:deg/>
                    <m:e>
                      <m:sSup>
                        <m:e>
                          <m:r>
                            <a:rPr xmlns:a="http://schemas.openxmlformats.org/drawingml/2006/main" sz="2800" i="1">
                              <a:solidFill>
                                <a:srgbClr val="000000"/>
                              </a:solidFill>
                              <a:latin typeface="Cambria Math" panose="02040503050406030204" pitchFamily="18" charset="0"/>
                            </a:rPr>
                            <m:t>𝑠</m:t>
                          </m:r>
                        </m:e>
                        <m:sup>
                          <m:r>
                            <a:rPr xmlns:a="http://schemas.openxmlformats.org/drawingml/2006/main" sz="2800" i="1">
                              <a:solidFill>
                                <a:srgbClr val="000000"/>
                              </a:solidFill>
                              <a:latin typeface="Cambria Math" panose="02040503050406030204" pitchFamily="18" charset="0"/>
                            </a:rPr>
                            <m:t>2</m:t>
                          </m:r>
                        </m:sup>
                      </m:sSup>
                    </m:e>
                  </m:rad>
                  <m:r>
                    <a:rPr xmlns:a="http://schemas.openxmlformats.org/drawingml/2006/main" sz="2800" i="1">
                      <a:solidFill>
                        <a:srgbClr val="000000"/>
                      </a:solidFill>
                      <a:latin typeface="Cambria Math" panose="02040503050406030204" pitchFamily="18" charset="0"/>
                    </a:rPr>
                    <m:t>=</m:t>
                  </m:r>
                  <m:r>
                    <a:rPr xmlns:a="http://schemas.openxmlformats.org/drawingml/2006/main" sz="2800" i="1">
                      <a:solidFill>
                        <a:srgbClr val="000000"/>
                      </a:solidFill>
                      <a:latin typeface="Cambria Math" panose="02040503050406030204" pitchFamily="18" charset="0"/>
                    </a:rPr>
                    <m:t/>
                  </m:r>
                  <m:rad>
                    <m:radPr>
                      <m:ctrlPr>
                        <a:rPr xmlns:a="http://schemas.openxmlformats.org/drawingml/2006/main" sz="2800" i="1">
                          <a:solidFill>
                            <a:srgbClr val="000000"/>
                          </a:solidFill>
                          <a:latin typeface="Cambria Math" panose="02040503050406030204" pitchFamily="18" charset="0"/>
                        </a:rPr>
                      </m:ctrlPr>
                      <m:degHide m:val="on"/>
                    </m:radPr>
                    <m:deg/>
                    <m:e>
                      <m:f>
                        <m:fPr>
                          <m:ctrlPr>
                            <a:rPr xmlns:a="http://schemas.openxmlformats.org/drawingml/2006/main" sz="2800" i="1">
                              <a:solidFill>
                                <a:srgbClr val="000000"/>
                              </a:solidFill>
                              <a:latin typeface="Cambria Math" panose="02040503050406030204" pitchFamily="18" charset="0"/>
                            </a:rPr>
                          </m:ctrlPr>
                          <m:type m:val="bar"/>
                        </m:fPr>
                        <m:num>
                          <m:r>
                            <a:rPr xmlns:a="http://schemas.openxmlformats.org/drawingml/2006/main" sz="2800" i="1">
                              <a:solidFill>
                                <a:srgbClr val="000000"/>
                              </a:solidFill>
                              <a:latin typeface="Cambria Math" panose="02040503050406030204" pitchFamily="18" charset="0"/>
                            </a:rPr>
                            <m:t>1</m:t>
                          </m:r>
                        </m:num>
                        <m:den>
                          <m:r>
                            <a:rPr xmlns:a="http://schemas.openxmlformats.org/drawingml/2006/main" sz="2800" i="1">
                              <a:solidFill>
                                <a:srgbClr val="000000"/>
                              </a:solidFill>
                              <a:latin typeface="Cambria Math" panose="02040503050406030204" pitchFamily="18" charset="0"/>
                            </a:rPr>
                            <m:t>𝑛</m:t>
                          </m:r>
                          <m:r>
                            <a:rPr xmlns:a="http://schemas.openxmlformats.org/drawingml/2006/main" sz="2800" i="1">
                              <a:solidFill>
                                <a:srgbClr val="000000"/>
                              </a:solidFill>
                              <a:latin typeface="Cambria Math" panose="02040503050406030204" pitchFamily="18" charset="0"/>
                            </a:rPr>
                            <m:t>−</m:t>
                          </m:r>
                          <m:r>
                            <a:rPr xmlns:a="http://schemas.openxmlformats.org/drawingml/2006/main" sz="2800" i="1">
                              <a:solidFill>
                                <a:srgbClr val="000000"/>
                              </a:solidFill>
                              <a:latin typeface="Cambria Math" panose="02040503050406030204" pitchFamily="18" charset="0"/>
                            </a:rPr>
                            <m:t>1</m:t>
                          </m:r>
                        </m:den>
                      </m:f>
                      <m:nary>
                        <m:naryPr>
                          <m:ctrlPr>
                            <a:rPr xmlns:a="http://schemas.openxmlformats.org/drawingml/2006/main" sz="2800" i="1">
                              <a:solidFill>
                                <a:srgbClr val="000000"/>
                              </a:solidFill>
                              <a:latin typeface="Cambria Math" panose="02040503050406030204" pitchFamily="18" charset="0"/>
                            </a:rPr>
                          </m:ctrlPr>
                          <m:chr m:val="∑"/>
                          <m:limLoc m:val="undOvr"/>
                          <m:grow m:val="0"/>
                          <m:subHide m:val="off"/>
                          <m:supHide m:val="off"/>
                        </m:naryPr>
                        <m:sub>
                          <m:r>
                            <a:rPr xmlns:a="http://schemas.openxmlformats.org/drawingml/2006/main" sz="2800" i="1">
                              <a:solidFill>
                                <a:srgbClr val="000000"/>
                              </a:solidFill>
                              <a:latin typeface="Cambria Math" panose="02040503050406030204" pitchFamily="18" charset="0"/>
                            </a:rPr>
                            <m:t>𝑖</m:t>
                          </m:r>
                          <m:r>
                            <a:rPr xmlns:a="http://schemas.openxmlformats.org/drawingml/2006/main" sz="2800" i="1">
                              <a:solidFill>
                                <a:srgbClr val="000000"/>
                              </a:solidFill>
                              <a:latin typeface="Cambria Math" panose="02040503050406030204" pitchFamily="18" charset="0"/>
                            </a:rPr>
                            <m:t>=</m:t>
                          </m:r>
                          <m:r>
                            <a:rPr xmlns:a="http://schemas.openxmlformats.org/drawingml/2006/main" sz="2800" i="1">
                              <a:solidFill>
                                <a:srgbClr val="000000"/>
                              </a:solidFill>
                              <a:latin typeface="Cambria Math" panose="02040503050406030204" pitchFamily="18" charset="0"/>
                            </a:rPr>
                            <m:t>1</m:t>
                          </m:r>
                        </m:sub>
                        <m:sup>
                          <m:r>
                            <a:rPr xmlns:a="http://schemas.openxmlformats.org/drawingml/2006/main" sz="2800" i="1">
                              <a:solidFill>
                                <a:srgbClr val="000000"/>
                              </a:solidFill>
                              <a:latin typeface="Cambria Math" panose="02040503050406030204" pitchFamily="18" charset="0"/>
                            </a:rPr>
                            <m:t>𝑛</m:t>
                          </m:r>
                        </m:sup>
                        <m:e>
                          <m:sSup>
                            <m:e>
                              <m:sSub>
                                <m:e>
                                  <m:r>
                                    <a:rPr xmlns:a="http://schemas.openxmlformats.org/drawingml/2006/main" sz="2800" i="1">
                                      <a:solidFill>
                                        <a:srgbClr val="000000"/>
                                      </a:solidFill>
                                      <a:latin typeface="Cambria Math" panose="02040503050406030204" pitchFamily="18" charset="0"/>
                                    </a:rPr>
                                    <m:t>|</m:t>
                                  </m:r>
                                  <m:r>
                                    <a:rPr xmlns:a="http://schemas.openxmlformats.org/drawingml/2006/main" sz="2800" i="1">
                                      <a:solidFill>
                                        <a:srgbClr val="000000"/>
                                      </a:solidFill>
                                      <a:latin typeface="Cambria Math" panose="02040503050406030204" pitchFamily="18" charset="0"/>
                                    </a:rPr>
                                    <m:t>𝑥</m:t>
                                  </m:r>
                                </m:e>
                                <m:sub>
                                  <m:r>
                                    <a:rPr xmlns:a="http://schemas.openxmlformats.org/drawingml/2006/main" sz="2800" i="1">
                                      <a:solidFill>
                                        <a:srgbClr val="000000"/>
                                      </a:solidFill>
                                      <a:latin typeface="Cambria Math" panose="02040503050406030204" pitchFamily="18" charset="0"/>
                                    </a:rPr>
                                    <m:t>𝑖</m:t>
                                  </m:r>
                                </m:sub>
                              </m:sSub>
                              <m:r>
                                <a:rPr xmlns:a="http://schemas.openxmlformats.org/drawingml/2006/main" sz="2800" i="1">
                                  <a:solidFill>
                                    <a:srgbClr val="000000"/>
                                  </a:solidFill>
                                  <a:latin typeface="Cambria Math" panose="02040503050406030204" pitchFamily="18" charset="0"/>
                                </a:rPr>
                                <m:t>−</m:t>
                              </m:r>
                              <m:limUpp>
                                <m:e>
                                  <m:r>
                                    <a:rPr xmlns:a="http://schemas.openxmlformats.org/drawingml/2006/main" sz="2800" i="1">
                                      <a:solidFill>
                                        <a:srgbClr val="000000"/>
                                      </a:solidFill>
                                      <a:latin typeface="Cambria Math" panose="02040503050406030204" pitchFamily="18" charset="0"/>
                                    </a:rPr>
                                    <m:t>𝑥</m:t>
                                  </m:r>
                                </m:e>
                                <m:lim>
                                  <m:r>
                                    <m:rPr>
                                      <m:sty m:val="p"/>
                                    </m:rPr>
                                    <a:rPr xmlns:a="http://schemas.openxmlformats.org/drawingml/2006/main" sz="2800" i="1">
                                      <a:solidFill>
                                        <a:srgbClr val="000000"/>
                                      </a:solidFill>
                                      <a:latin typeface="Cambria Math" panose="02040503050406030204" pitchFamily="18" charset="0"/>
                                    </a:rPr>
                                    <m:t>¯</m:t>
                                  </m:r>
                                </m:lim>
                              </m:limUpp>
                              <m:r>
                                <a:rPr xmlns:a="http://schemas.openxmlformats.org/drawingml/2006/main" sz="2800" i="1">
                                  <a:solidFill>
                                    <a:srgbClr val="000000"/>
                                  </a:solidFill>
                                  <a:latin typeface="Cambria Math" panose="02040503050406030204" pitchFamily="18" charset="0"/>
                                </a:rPr>
                                <m:t>|</m:t>
                              </m:r>
                            </m:e>
                            <m:sup>
                              <m:r>
                                <a:rPr xmlns:a="http://schemas.openxmlformats.org/drawingml/2006/main" sz="2800" i="1">
                                  <a:solidFill>
                                    <a:srgbClr val="000000"/>
                                  </a:solidFill>
                                  <a:latin typeface="Cambria Math" panose="02040503050406030204" pitchFamily="18" charset="0"/>
                                </a:rPr>
                                <m:t>2</m:t>
                              </m:r>
                            </m:sup>
                          </m:sSup>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e>
                      </m:nary>
                    </m:e>
                  </m:rad>
                </m:oMath>
              </m:oMathPara>
            </a14:m>
            <a:endParaRPr sz="2800"/>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4" grpId="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Title 1"/>
          <p:cNvSpPr txBox="1"/>
          <p:nvPr>
            <p:ph type="title"/>
          </p:nvPr>
        </p:nvSpPr>
        <p:spPr>
          <a:xfrm>
            <a:off x="609600" y="2739957"/>
            <a:ext cx="10972800" cy="767277"/>
          </a:xfrm>
          <a:prstGeom prst="rect">
            <a:avLst/>
          </a:prstGeom>
        </p:spPr>
        <p:txBody>
          <a:bodyPr/>
          <a:lstStyle/>
          <a:p>
            <a:pPr>
              <a:defRPr sz="3400"/>
            </a:pPr>
            <a:r>
              <a:t>Data Exploration </a:t>
            </a:r>
            <a:r>
              <a:rPr b="1"/>
              <a:t>Visualizations</a:t>
            </a:r>
          </a:p>
        </p:txBody>
      </p:sp>
      <p:sp>
        <p:nvSpPr>
          <p:cNvPr id="378" name="Slide Number Placeholder 2"/>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Title 1"/>
          <p:cNvSpPr txBox="1"/>
          <p:nvPr>
            <p:ph type="title"/>
          </p:nvPr>
        </p:nvSpPr>
        <p:spPr>
          <a:xfrm>
            <a:off x="349291" y="216530"/>
            <a:ext cx="11493418" cy="767278"/>
          </a:xfrm>
          <a:prstGeom prst="rect">
            <a:avLst/>
          </a:prstGeom>
        </p:spPr>
        <p:txBody>
          <a:bodyPr/>
          <a:lstStyle/>
          <a:p>
            <a:pPr/>
            <a:r>
              <a:t>Anscombe’s Data</a:t>
            </a:r>
          </a:p>
        </p:txBody>
      </p:sp>
      <p:sp>
        <p:nvSpPr>
          <p:cNvPr id="381"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2" name="Content Placeholder 5"/>
          <p:cNvSpPr txBox="1"/>
          <p:nvPr>
            <p:ph type="body" idx="1"/>
          </p:nvPr>
        </p:nvSpPr>
        <p:spPr>
          <a:xfrm>
            <a:off x="833415" y="1177757"/>
            <a:ext cx="10327008" cy="4808706"/>
          </a:xfrm>
          <a:prstGeom prst="rect">
            <a:avLst/>
          </a:prstGeom>
        </p:spPr>
        <p:txBody>
          <a:bodyPr/>
          <a:lstStyle/>
          <a:p>
            <a:pPr/>
            <a:r>
              <a:t>The following four data sets comprise the Anscombe’s Quartet; all four sets of data have identical simple summary statistics. </a:t>
            </a:r>
          </a:p>
        </p:txBody>
      </p:sp>
      <p:pic>
        <p:nvPicPr>
          <p:cNvPr id="383" name="Picture 1" descr="Picture 1"/>
          <p:cNvPicPr>
            <a:picLocks noChangeAspect="1"/>
          </p:cNvPicPr>
          <p:nvPr/>
        </p:nvPicPr>
        <p:blipFill>
          <a:blip r:embed="rId2">
            <a:extLst/>
          </a:blip>
          <a:stretch>
            <a:fillRect/>
          </a:stretch>
        </p:blipFill>
        <p:spPr>
          <a:xfrm>
            <a:off x="2601734" y="2170321"/>
            <a:ext cx="7428091" cy="401009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Title 1"/>
          <p:cNvSpPr txBox="1"/>
          <p:nvPr>
            <p:ph type="title"/>
          </p:nvPr>
        </p:nvSpPr>
        <p:spPr>
          <a:xfrm>
            <a:off x="349291" y="216530"/>
            <a:ext cx="11493418" cy="767278"/>
          </a:xfrm>
          <a:prstGeom prst="rect">
            <a:avLst/>
          </a:prstGeom>
        </p:spPr>
        <p:txBody>
          <a:bodyPr/>
          <a:lstStyle/>
          <a:p>
            <a:pPr defTabSz="324599">
              <a:defRPr sz="2272"/>
            </a:pPr>
            <a:r>
              <a:t>Help</a:t>
            </a:r>
            <a:br/>
          </a:p>
        </p:txBody>
      </p:sp>
      <p:sp>
        <p:nvSpPr>
          <p:cNvPr id="149" name="Slide Number Placeholder 3"/>
          <p:cNvSpPr txBox="1"/>
          <p:nvPr>
            <p:ph type="sldNum" sz="quarter" idx="2"/>
          </p:nvPr>
        </p:nvSpPr>
        <p:spPr>
          <a:xfrm>
            <a:off x="11807418" y="6459210"/>
            <a:ext cx="181383"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0" name="Picture 4" descr="Picture 4"/>
          <p:cNvPicPr>
            <a:picLocks noChangeAspect="1"/>
          </p:cNvPicPr>
          <p:nvPr/>
        </p:nvPicPr>
        <p:blipFill>
          <a:blip r:embed="rId2">
            <a:extLst/>
          </a:blip>
          <a:stretch>
            <a:fillRect/>
          </a:stretch>
        </p:blipFill>
        <p:spPr>
          <a:xfrm>
            <a:off x="2207985" y="1190170"/>
            <a:ext cx="7097488" cy="4731658"/>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Title 1"/>
          <p:cNvSpPr txBox="1"/>
          <p:nvPr>
            <p:ph type="title"/>
          </p:nvPr>
        </p:nvSpPr>
        <p:spPr>
          <a:xfrm>
            <a:off x="349291" y="216530"/>
            <a:ext cx="11493418" cy="767278"/>
          </a:xfrm>
          <a:prstGeom prst="rect">
            <a:avLst/>
          </a:prstGeom>
        </p:spPr>
        <p:txBody>
          <a:bodyPr/>
          <a:lstStyle/>
          <a:p>
            <a:pPr/>
            <a:r>
              <a:t>Anscombe’s Data (cont.)</a:t>
            </a:r>
          </a:p>
        </p:txBody>
      </p:sp>
      <p:sp>
        <p:nvSpPr>
          <p:cNvPr id="386"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7" name="Content Placeholder 5"/>
          <p:cNvSpPr txBox="1"/>
          <p:nvPr>
            <p:ph type="body" idx="1"/>
          </p:nvPr>
        </p:nvSpPr>
        <p:spPr>
          <a:xfrm>
            <a:off x="833415" y="1177757"/>
            <a:ext cx="10327008" cy="4808706"/>
          </a:xfrm>
          <a:prstGeom prst="rect">
            <a:avLst/>
          </a:prstGeom>
        </p:spPr>
        <p:txBody>
          <a:bodyPr/>
          <a:lstStyle/>
          <a:p>
            <a:pPr/>
            <a:r>
              <a:t>Summary statistics clearly don’t tell the story of how they differ. But a picture can be worth a thousand words: </a:t>
            </a:r>
          </a:p>
        </p:txBody>
      </p:sp>
      <p:pic>
        <p:nvPicPr>
          <p:cNvPr id="388" name="Picture 1" descr="Picture 1"/>
          <p:cNvPicPr>
            <a:picLocks noChangeAspect="1"/>
          </p:cNvPicPr>
          <p:nvPr/>
        </p:nvPicPr>
        <p:blipFill>
          <a:blip r:embed="rId2">
            <a:extLst/>
          </a:blip>
          <a:stretch>
            <a:fillRect/>
          </a:stretch>
        </p:blipFill>
        <p:spPr>
          <a:xfrm>
            <a:off x="3414712" y="2316784"/>
            <a:ext cx="5440622" cy="386363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8" grpId="1"/>
    </p:bld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Title 1"/>
          <p:cNvSpPr txBox="1"/>
          <p:nvPr>
            <p:ph type="title"/>
          </p:nvPr>
        </p:nvSpPr>
        <p:spPr>
          <a:xfrm>
            <a:off x="349291" y="216530"/>
            <a:ext cx="11493418" cy="767278"/>
          </a:xfrm>
          <a:prstGeom prst="rect">
            <a:avLst/>
          </a:prstGeom>
        </p:spPr>
        <p:txBody>
          <a:bodyPr/>
          <a:lstStyle/>
          <a:p>
            <a:pPr/>
            <a:r>
              <a:t>More Visualization Motivation</a:t>
            </a:r>
          </a:p>
        </p:txBody>
      </p:sp>
      <p:sp>
        <p:nvSpPr>
          <p:cNvPr id="391"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2" name="Content Placeholder 5"/>
          <p:cNvSpPr txBox="1"/>
          <p:nvPr>
            <p:ph type="body" idx="1"/>
          </p:nvPr>
        </p:nvSpPr>
        <p:spPr>
          <a:xfrm>
            <a:off x="833413" y="1177757"/>
            <a:ext cx="10610875" cy="4808706"/>
          </a:xfrm>
          <a:prstGeom prst="rect">
            <a:avLst/>
          </a:prstGeom>
        </p:spPr>
        <p:txBody>
          <a:bodyPr/>
          <a:lstStyle/>
          <a:p>
            <a:pPr/>
            <a:r>
              <a:t>If I tell you that the average score for Homework 0 was: 7.64/15 = </a:t>
            </a:r>
            <a:r>
              <a:rPr u="sng"/>
              <a:t>50.9%</a:t>
            </a:r>
            <a:r>
              <a:t> last year, what does that suggest? </a:t>
            </a:r>
          </a:p>
          <a:p>
            <a:pPr/>
          </a:p>
          <a:p>
            <a:pPr/>
          </a:p>
          <a:p>
            <a:pPr/>
          </a:p>
          <a:p>
            <a:pPr/>
          </a:p>
          <a:p>
            <a:pPr/>
          </a:p>
          <a:p>
            <a:pPr/>
          </a:p>
          <a:p>
            <a:pPr/>
            <a:r>
              <a:t>And what does the graph suggest? </a:t>
            </a:r>
          </a:p>
        </p:txBody>
      </p:sp>
      <p:pic>
        <p:nvPicPr>
          <p:cNvPr id="393" name="Picture 1" descr="Picture 1"/>
          <p:cNvPicPr>
            <a:picLocks noChangeAspect="1"/>
          </p:cNvPicPr>
          <p:nvPr/>
        </p:nvPicPr>
        <p:blipFill>
          <a:blip r:embed="rId2">
            <a:extLst/>
          </a:blip>
          <a:stretch>
            <a:fillRect/>
          </a:stretch>
        </p:blipFill>
        <p:spPr>
          <a:xfrm>
            <a:off x="4257675" y="2172410"/>
            <a:ext cx="4292223" cy="311396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3" grpId="1"/>
      <p:bldP build="whole" bldLvl="1" animBg="1" rev="0" advAuto="0" spid="392" grpId="2"/>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Title 1"/>
          <p:cNvSpPr txBox="1"/>
          <p:nvPr>
            <p:ph type="title"/>
          </p:nvPr>
        </p:nvSpPr>
        <p:spPr>
          <a:xfrm>
            <a:off x="349291" y="216530"/>
            <a:ext cx="11493418" cy="767278"/>
          </a:xfrm>
          <a:prstGeom prst="rect">
            <a:avLst/>
          </a:prstGeom>
        </p:spPr>
        <p:txBody>
          <a:bodyPr/>
          <a:lstStyle/>
          <a:p>
            <a:pPr/>
            <a:r>
              <a:t>More Visualization Motivation </a:t>
            </a:r>
          </a:p>
        </p:txBody>
      </p:sp>
      <p:sp>
        <p:nvSpPr>
          <p:cNvPr id="396"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7" name="Content Placeholder 5"/>
          <p:cNvSpPr txBox="1"/>
          <p:nvPr>
            <p:ph type="body" idx="1"/>
          </p:nvPr>
        </p:nvSpPr>
        <p:spPr>
          <a:xfrm>
            <a:off x="833413" y="1177757"/>
            <a:ext cx="10610875" cy="4808706"/>
          </a:xfrm>
          <a:prstGeom prst="rect">
            <a:avLst/>
          </a:prstGeom>
        </p:spPr>
        <p:txBody>
          <a:bodyPr/>
          <a:lstStyle/>
          <a:p>
            <a:pPr>
              <a:defRPr sz="2600"/>
            </a:pPr>
            <a:r>
              <a:t>Visualizations help us to analyze and explore the data. They help to: </a:t>
            </a:r>
          </a:p>
          <a:p>
            <a:pPr>
              <a:defRPr sz="2600"/>
            </a:pPr>
          </a:p>
          <a:p>
            <a:pPr marL="457200" indent="-457200">
              <a:buSzPct val="100000"/>
              <a:buFont typeface="Arial"/>
              <a:buChar char="•"/>
              <a:defRPr sz="2600"/>
            </a:pPr>
            <a:r>
              <a:t>Identify hidden patterns and trends </a:t>
            </a:r>
          </a:p>
          <a:p>
            <a:pPr marL="457200" indent="-457200">
              <a:buSzPct val="100000"/>
              <a:buFont typeface="Arial"/>
              <a:buChar char="•"/>
              <a:defRPr sz="2600"/>
            </a:pPr>
            <a:r>
              <a:t>Formulate/test hypotheses</a:t>
            </a:r>
          </a:p>
          <a:p>
            <a:pPr marL="457200" indent="-457200">
              <a:buSzPct val="100000"/>
              <a:buFont typeface="Arial"/>
              <a:buChar char="•"/>
              <a:defRPr sz="2600"/>
            </a:pPr>
            <a:r>
              <a:t>Communicate any modeling results </a:t>
            </a:r>
          </a:p>
          <a:p>
            <a:pPr lvl="1" marL="742920" indent="-285738">
              <a:buFont typeface="Arial"/>
              <a:defRPr sz="2600"/>
            </a:pPr>
            <a:r>
              <a:t>Present information and ideas succinctly </a:t>
            </a:r>
            <a:endParaRPr sz="2400"/>
          </a:p>
          <a:p>
            <a:pPr lvl="1" marL="742920" indent="-285738">
              <a:buFont typeface="Arial"/>
              <a:defRPr sz="2600"/>
            </a:pPr>
            <a:r>
              <a:t>Provide evidence and support</a:t>
            </a:r>
            <a:endParaRPr sz="2400"/>
          </a:p>
          <a:p>
            <a:pPr lvl="1" marL="742920" indent="-285738">
              <a:buFont typeface="Arial"/>
              <a:defRPr sz="2600"/>
            </a:pPr>
            <a:r>
              <a:t>Influence and persuade </a:t>
            </a:r>
            <a:endParaRPr sz="2400"/>
          </a:p>
          <a:p>
            <a:pPr marL="457200" indent="-457200">
              <a:buSzPct val="100000"/>
              <a:buFont typeface="Arial"/>
              <a:buChar char="•"/>
              <a:defRPr sz="2600"/>
            </a:pPr>
            <a:r>
              <a:t>Determine the next step in analysis/modeling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97">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397">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39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397">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1" fill="hold">
                                  <p:stCondLst>
                                    <p:cond delay="0"/>
                                  </p:stCondLst>
                                  <p:iterate type="el" backwards="0">
                                    <p:tmAbs val="0"/>
                                  </p:iterate>
                                  <p:childTnLst>
                                    <p:set>
                                      <p:cBhvr>
                                        <p:cTn id="23" fill="hold"/>
                                        <p:tgtEl>
                                          <p:spTgt spid="397">
                                            <p:txEl>
                                              <p:pRg st="4" end="4"/>
                                            </p:txEl>
                                          </p:spTgt>
                                        </p:tgtEl>
                                        <p:attrNameLst>
                                          <p:attrName>style.visibility</p:attrName>
                                        </p:attrNameLst>
                                      </p:cBhvr>
                                      <p:to>
                                        <p:strVal val="visible"/>
                                      </p:to>
                                    </p:set>
                                  </p:childTnLst>
                                </p:cTn>
                              </p:par>
                              <p:par>
                                <p:cTn id="24" presetClass="entr" nodeType="withEffect" presetSubtype="0" presetID="1" grpId="1" fill="hold">
                                  <p:stCondLst>
                                    <p:cond delay="0"/>
                                  </p:stCondLst>
                                  <p:iterate type="el" backwards="0">
                                    <p:tmAbs val="0"/>
                                  </p:iterate>
                                  <p:childTnLst>
                                    <p:set>
                                      <p:cBhvr>
                                        <p:cTn id="25" fill="hold"/>
                                        <p:tgtEl>
                                          <p:spTgt spid="397">
                                            <p:txEl>
                                              <p:pRg st="5" end="5"/>
                                            </p:txEl>
                                          </p:spTgt>
                                        </p:tgtEl>
                                        <p:attrNameLst>
                                          <p:attrName>style.visibility</p:attrName>
                                        </p:attrNameLst>
                                      </p:cBhvr>
                                      <p:to>
                                        <p:strVal val="visible"/>
                                      </p:to>
                                    </p:set>
                                  </p:childTnLst>
                                </p:cTn>
                              </p:par>
                              <p:par>
                                <p:cTn id="26" presetClass="entr" nodeType="withEffect" presetSubtype="0" presetID="1" grpId="1" fill="hold">
                                  <p:stCondLst>
                                    <p:cond delay="0"/>
                                  </p:stCondLst>
                                  <p:iterate type="el" backwards="0">
                                    <p:tmAbs val="0"/>
                                  </p:iterate>
                                  <p:childTnLst>
                                    <p:set>
                                      <p:cBhvr>
                                        <p:cTn id="27" fill="hold"/>
                                        <p:tgtEl>
                                          <p:spTgt spid="397">
                                            <p:txEl>
                                              <p:pRg st="6" end="6"/>
                                            </p:txEl>
                                          </p:spTgt>
                                        </p:tgtEl>
                                        <p:attrNameLst>
                                          <p:attrName>style.visibility</p:attrName>
                                        </p:attrNameLst>
                                      </p:cBhvr>
                                      <p:to>
                                        <p:strVal val="visible"/>
                                      </p:to>
                                    </p:set>
                                  </p:childTnLst>
                                </p:cTn>
                              </p:par>
                              <p:par>
                                <p:cTn id="28" presetClass="entr" nodeType="withEffect" presetSubtype="0" presetID="1" grpId="1" fill="hold">
                                  <p:stCondLst>
                                    <p:cond delay="0"/>
                                  </p:stCondLst>
                                  <p:iterate type="el" backwards="0">
                                    <p:tmAbs val="0"/>
                                  </p:iterate>
                                  <p:childTnLst>
                                    <p:set>
                                      <p:cBhvr>
                                        <p:cTn id="29" fill="hold"/>
                                        <p:tgtEl>
                                          <p:spTgt spid="397">
                                            <p:txEl>
                                              <p:pRg st="7" end="7"/>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1" fill="hold">
                                  <p:stCondLst>
                                    <p:cond delay="0"/>
                                  </p:stCondLst>
                                  <p:iterate type="el" backwards="0">
                                    <p:tmAbs val="0"/>
                                  </p:iterate>
                                  <p:childTnLst>
                                    <p:set>
                                      <p:cBhvr>
                                        <p:cTn id="33" fill="hold"/>
                                        <p:tgtEl>
                                          <p:spTgt spid="397">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97" grpId="1"/>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Title 1"/>
          <p:cNvSpPr txBox="1"/>
          <p:nvPr>
            <p:ph type="title"/>
          </p:nvPr>
        </p:nvSpPr>
        <p:spPr>
          <a:xfrm>
            <a:off x="349291" y="216530"/>
            <a:ext cx="11493418" cy="767278"/>
          </a:xfrm>
          <a:prstGeom prst="rect">
            <a:avLst/>
          </a:prstGeom>
        </p:spPr>
        <p:txBody>
          <a:bodyPr/>
          <a:lstStyle/>
          <a:p>
            <a:pPr/>
            <a:r>
              <a:t>Types of Visualizations </a:t>
            </a:r>
          </a:p>
        </p:txBody>
      </p:sp>
      <p:sp>
        <p:nvSpPr>
          <p:cNvPr id="400"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1" name="Content Placeholder 5"/>
          <p:cNvSpPr txBox="1"/>
          <p:nvPr>
            <p:ph type="body" idx="1"/>
          </p:nvPr>
        </p:nvSpPr>
        <p:spPr>
          <a:xfrm>
            <a:off x="833413" y="983808"/>
            <a:ext cx="10610875" cy="5002656"/>
          </a:xfrm>
          <a:prstGeom prst="rect">
            <a:avLst/>
          </a:prstGeom>
        </p:spPr>
        <p:txBody>
          <a:bodyPr/>
          <a:lstStyle/>
          <a:p>
            <a:pPr/>
            <a:r>
              <a:t>What do you want your visualization to show about your data? </a:t>
            </a:r>
          </a:p>
          <a:p>
            <a:pPr/>
          </a:p>
          <a:p>
            <a:pPr marL="457200" indent="-457200">
              <a:buSzPct val="100000"/>
              <a:buFont typeface="Arial"/>
              <a:buChar char="•"/>
              <a:defRPr b="1"/>
            </a:pPr>
            <a:r>
              <a:t>Distribution: </a:t>
            </a:r>
            <a:r>
              <a:rPr b="0"/>
              <a:t>how a variable or variables in the dataset distribute over a range of possible values. </a:t>
            </a:r>
            <a:endParaRPr b="0"/>
          </a:p>
          <a:p>
            <a:pPr marL="457200" indent="-457200">
              <a:buSzPct val="100000"/>
              <a:buFont typeface="Arial"/>
              <a:buChar char="•"/>
              <a:defRPr b="1"/>
            </a:pPr>
            <a:r>
              <a:t>Relationship: </a:t>
            </a:r>
            <a:r>
              <a:rPr b="0"/>
              <a:t>how the values of multiple variables in the dataset relate .</a:t>
            </a:r>
            <a:endParaRPr b="0"/>
          </a:p>
          <a:p>
            <a:pPr marL="457200" indent="-457200">
              <a:buSzPct val="100000"/>
              <a:buFont typeface="Arial"/>
              <a:buChar char="•"/>
              <a:defRPr b="1"/>
            </a:pPr>
            <a:r>
              <a:t>Composition: </a:t>
            </a:r>
            <a:r>
              <a:rPr b="0"/>
              <a:t>how the dataset breaks down into subgroups. </a:t>
            </a:r>
            <a:endParaRPr b="0"/>
          </a:p>
          <a:p>
            <a:pPr marL="457200" indent="-457200">
              <a:buSzPct val="100000"/>
              <a:buFont typeface="Arial"/>
              <a:buChar char="•"/>
              <a:defRPr b="1"/>
            </a:pPr>
            <a:r>
              <a:t>Comparison: </a:t>
            </a:r>
            <a:r>
              <a:rPr b="0"/>
              <a:t>how trends in multiple variables or datasets compare.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40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40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401">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01" grpId="1"/>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Title 1"/>
          <p:cNvSpPr txBox="1"/>
          <p:nvPr>
            <p:ph type="title"/>
          </p:nvPr>
        </p:nvSpPr>
        <p:spPr>
          <a:xfrm>
            <a:off x="349291" y="216530"/>
            <a:ext cx="11493418" cy="767278"/>
          </a:xfrm>
          <a:prstGeom prst="rect">
            <a:avLst/>
          </a:prstGeom>
        </p:spPr>
        <p:txBody>
          <a:bodyPr/>
          <a:lstStyle/>
          <a:p>
            <a:pPr/>
            <a:r>
              <a:t>Histograms to visualize distribution </a:t>
            </a:r>
          </a:p>
        </p:txBody>
      </p:sp>
      <p:sp>
        <p:nvSpPr>
          <p:cNvPr id="404"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5" name="Content Placeholder 5"/>
          <p:cNvSpPr txBox="1"/>
          <p:nvPr>
            <p:ph type="body" idx="1"/>
          </p:nvPr>
        </p:nvSpPr>
        <p:spPr>
          <a:xfrm>
            <a:off x="833413" y="1443037"/>
            <a:ext cx="10610875" cy="4543428"/>
          </a:xfrm>
          <a:prstGeom prst="rect">
            <a:avLst/>
          </a:prstGeom>
        </p:spPr>
        <p:txBody>
          <a:bodyPr/>
          <a:lstStyle/>
          <a:p>
            <a:pPr/>
            <a:r>
              <a:t>A</a:t>
            </a:r>
            <a:r>
              <a:rPr b="1"/>
              <a:t> histogram </a:t>
            </a:r>
            <a:r>
              <a:t>is a way to visualize how 1-dimensional data is distributed across certain values. </a:t>
            </a:r>
          </a:p>
          <a:p>
            <a:pPr/>
          </a:p>
          <a:p>
            <a:pPr/>
          </a:p>
          <a:p>
            <a:pPr/>
          </a:p>
          <a:p>
            <a:pPr/>
          </a:p>
          <a:p>
            <a:pPr/>
            <a:r>
              <a:rPr b="1"/>
              <a:t>Note</a:t>
            </a:r>
            <a:r>
              <a:t>: Trends in histograms are sensitive to number of bins. </a:t>
            </a:r>
          </a:p>
        </p:txBody>
      </p:sp>
      <p:pic>
        <p:nvPicPr>
          <p:cNvPr id="406" name="Picture 1" descr="Picture 1"/>
          <p:cNvPicPr>
            <a:picLocks noChangeAspect="1"/>
          </p:cNvPicPr>
          <p:nvPr/>
        </p:nvPicPr>
        <p:blipFill>
          <a:blip r:embed="rId2">
            <a:extLst/>
          </a:blip>
          <a:stretch>
            <a:fillRect/>
          </a:stretch>
        </p:blipFill>
        <p:spPr>
          <a:xfrm>
            <a:off x="1271587" y="2443161"/>
            <a:ext cx="9553576" cy="168592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5" grpId="1"/>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Title 1"/>
          <p:cNvSpPr txBox="1"/>
          <p:nvPr>
            <p:ph type="title"/>
          </p:nvPr>
        </p:nvSpPr>
        <p:spPr>
          <a:xfrm>
            <a:off x="349291" y="216530"/>
            <a:ext cx="11493418" cy="767278"/>
          </a:xfrm>
          <a:prstGeom prst="rect">
            <a:avLst/>
          </a:prstGeom>
        </p:spPr>
        <p:txBody>
          <a:bodyPr/>
          <a:lstStyle>
            <a:lvl1pPr>
              <a:defRPr b="1"/>
            </a:lvl1pPr>
          </a:lstStyle>
          <a:p>
            <a:pPr/>
            <a:r>
              <a:t>Pie chart for a categorical variable?</a:t>
            </a:r>
          </a:p>
        </p:txBody>
      </p:sp>
      <p:sp>
        <p:nvSpPr>
          <p:cNvPr id="409"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0" name="Content Placeholder 5"/>
          <p:cNvSpPr txBox="1"/>
          <p:nvPr>
            <p:ph type="body" idx="1"/>
          </p:nvPr>
        </p:nvSpPr>
        <p:spPr>
          <a:xfrm>
            <a:off x="833413" y="983806"/>
            <a:ext cx="10610875" cy="5174107"/>
          </a:xfrm>
          <a:prstGeom prst="rect">
            <a:avLst/>
          </a:prstGeom>
        </p:spPr>
        <p:txBody>
          <a:bodyPr/>
          <a:lstStyle/>
          <a:p>
            <a:pPr defTabSz="452610">
              <a:defRPr sz="2574"/>
            </a:pPr>
            <a:r>
              <a:t>A </a:t>
            </a:r>
            <a:r>
              <a:rPr b="1"/>
              <a:t>bar chart </a:t>
            </a:r>
            <a:r>
              <a:t>is a way to visualize the static composition (aka, distribution) of a categorical variable. </a:t>
            </a:r>
          </a:p>
          <a:p>
            <a:pPr defTabSz="452610">
              <a:defRPr sz="2574"/>
            </a:pPr>
          </a:p>
          <a:p>
            <a:pPr defTabSz="452610">
              <a:defRPr sz="2574"/>
            </a:pPr>
          </a:p>
          <a:p>
            <a:pPr defTabSz="452610">
              <a:defRPr sz="2574"/>
            </a:pPr>
          </a:p>
          <a:p>
            <a:pPr defTabSz="452610">
              <a:defRPr sz="2574"/>
            </a:pPr>
          </a:p>
          <a:p>
            <a:pPr defTabSz="452610">
              <a:defRPr sz="2574"/>
            </a:pPr>
          </a:p>
          <a:p>
            <a:pPr defTabSz="452610">
              <a:defRPr sz="2574"/>
            </a:pPr>
          </a:p>
          <a:p>
            <a:pPr defTabSz="452610">
              <a:defRPr sz="2574"/>
            </a:pPr>
          </a:p>
          <a:p>
            <a:pPr defTabSz="452610">
              <a:defRPr sz="2574"/>
            </a:pPr>
          </a:p>
          <a:p>
            <a:pPr defTabSz="452610">
              <a:defRPr b="1" sz="2574"/>
            </a:pPr>
            <a:r>
              <a:t>Pie charts are an alternative but often frowned upon.  Why? </a:t>
            </a:r>
          </a:p>
        </p:txBody>
      </p:sp>
      <p:pic>
        <p:nvPicPr>
          <p:cNvPr id="411" name="Picture 4" descr="Picture 4"/>
          <p:cNvPicPr>
            <a:picLocks noChangeAspect="1"/>
          </p:cNvPicPr>
          <p:nvPr/>
        </p:nvPicPr>
        <p:blipFill>
          <a:blip r:embed="rId2">
            <a:extLst/>
          </a:blip>
          <a:stretch>
            <a:fillRect/>
          </a:stretch>
        </p:blipFill>
        <p:spPr>
          <a:xfrm>
            <a:off x="3901683" y="1531301"/>
            <a:ext cx="4840372" cy="407496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0" grpId="1"/>
    </p:bld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Title 1"/>
          <p:cNvSpPr txBox="1"/>
          <p:nvPr>
            <p:ph type="title"/>
          </p:nvPr>
        </p:nvSpPr>
        <p:spPr>
          <a:xfrm>
            <a:off x="349291" y="216530"/>
            <a:ext cx="11493418" cy="767278"/>
          </a:xfrm>
          <a:prstGeom prst="rect">
            <a:avLst/>
          </a:prstGeom>
        </p:spPr>
        <p:txBody>
          <a:bodyPr/>
          <a:lstStyle/>
          <a:p>
            <a:pPr/>
            <a:r>
              <a:t>Scatter plots to visualize relationships </a:t>
            </a:r>
          </a:p>
        </p:txBody>
      </p:sp>
      <p:sp>
        <p:nvSpPr>
          <p:cNvPr id="414"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5" name="Content Placeholder 5"/>
          <p:cNvSpPr txBox="1"/>
          <p:nvPr>
            <p:ph type="body" idx="1"/>
          </p:nvPr>
        </p:nvSpPr>
        <p:spPr>
          <a:xfrm>
            <a:off x="833413" y="983808"/>
            <a:ext cx="10610875" cy="5002656"/>
          </a:xfrm>
          <a:prstGeom prst="rect">
            <a:avLst/>
          </a:prstGeom>
        </p:spPr>
        <p:txBody>
          <a:bodyPr/>
          <a:lstStyle/>
          <a:p>
            <a:pPr/>
            <a:r>
              <a:t>A </a:t>
            </a:r>
            <a:r>
              <a:rPr b="1"/>
              <a:t>scatter plot </a:t>
            </a:r>
            <a:r>
              <a:t>is a way to visualize the relationship between two different attributes of multi-dimensional data.</a:t>
            </a:r>
          </a:p>
        </p:txBody>
      </p:sp>
      <p:pic>
        <p:nvPicPr>
          <p:cNvPr id="416" name="Picture 1" descr="Picture 1"/>
          <p:cNvPicPr>
            <a:picLocks noChangeAspect="1"/>
          </p:cNvPicPr>
          <p:nvPr/>
        </p:nvPicPr>
        <p:blipFill>
          <a:blip r:embed="rId2">
            <a:extLst/>
          </a:blip>
          <a:stretch>
            <a:fillRect/>
          </a:stretch>
        </p:blipFill>
        <p:spPr>
          <a:xfrm>
            <a:off x="3696884" y="1975045"/>
            <a:ext cx="4798232" cy="3729063"/>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Title 1"/>
          <p:cNvSpPr txBox="1"/>
          <p:nvPr>
            <p:ph type="title"/>
          </p:nvPr>
        </p:nvSpPr>
        <p:spPr>
          <a:xfrm>
            <a:off x="349291" y="216530"/>
            <a:ext cx="11493418" cy="767278"/>
          </a:xfrm>
          <a:prstGeom prst="rect">
            <a:avLst/>
          </a:prstGeom>
        </p:spPr>
        <p:txBody>
          <a:bodyPr/>
          <a:lstStyle/>
          <a:p>
            <a:pPr/>
            <a:r>
              <a:t>Stacked area graph to show trend over time </a:t>
            </a:r>
          </a:p>
        </p:txBody>
      </p:sp>
      <p:sp>
        <p:nvSpPr>
          <p:cNvPr id="419"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0" name="Content Placeholder 5"/>
          <p:cNvSpPr txBox="1"/>
          <p:nvPr>
            <p:ph type="body" idx="1"/>
          </p:nvPr>
        </p:nvSpPr>
        <p:spPr>
          <a:xfrm>
            <a:off x="833413" y="983806"/>
            <a:ext cx="10610875" cy="5174107"/>
          </a:xfrm>
          <a:prstGeom prst="rect">
            <a:avLst/>
          </a:prstGeom>
        </p:spPr>
        <p:txBody>
          <a:bodyPr/>
          <a:lstStyle/>
          <a:p>
            <a:pPr/>
            <a:r>
              <a:t>A</a:t>
            </a:r>
            <a:r>
              <a:rPr b="1"/>
              <a:t> stacked area graph </a:t>
            </a:r>
            <a:r>
              <a:t>is a way to visualize the composition of a group as it changes over time (or some other quantitative variable). This shows the relationship of a categorical variable (AgeGroup) to a quantitative variable (year). </a:t>
            </a:r>
          </a:p>
        </p:txBody>
      </p:sp>
      <p:pic>
        <p:nvPicPr>
          <p:cNvPr id="421" name="Picture 1" descr="Picture 1"/>
          <p:cNvPicPr>
            <a:picLocks noChangeAspect="1"/>
          </p:cNvPicPr>
          <p:nvPr/>
        </p:nvPicPr>
        <p:blipFill>
          <a:blip r:embed="rId2">
            <a:extLst/>
          </a:blip>
          <a:stretch>
            <a:fillRect/>
          </a:stretch>
        </p:blipFill>
        <p:spPr>
          <a:xfrm>
            <a:off x="3557587" y="2790825"/>
            <a:ext cx="5757616" cy="3407569"/>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Title 1"/>
          <p:cNvSpPr txBox="1"/>
          <p:nvPr>
            <p:ph type="title"/>
          </p:nvPr>
        </p:nvSpPr>
        <p:spPr>
          <a:xfrm>
            <a:off x="349291" y="216530"/>
            <a:ext cx="11493418" cy="767278"/>
          </a:xfrm>
          <a:prstGeom prst="rect">
            <a:avLst/>
          </a:prstGeom>
        </p:spPr>
        <p:txBody>
          <a:bodyPr/>
          <a:lstStyle/>
          <a:p>
            <a:pPr/>
            <a:r>
              <a:t>Multiple histograms </a:t>
            </a:r>
          </a:p>
        </p:txBody>
      </p:sp>
      <p:sp>
        <p:nvSpPr>
          <p:cNvPr id="424"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5" name="Content Placeholder 5"/>
          <p:cNvSpPr txBox="1"/>
          <p:nvPr>
            <p:ph type="body" idx="1"/>
          </p:nvPr>
        </p:nvSpPr>
        <p:spPr>
          <a:xfrm>
            <a:off x="833413" y="983806"/>
            <a:ext cx="10610875" cy="5174107"/>
          </a:xfrm>
          <a:prstGeom prst="rect">
            <a:avLst/>
          </a:prstGeom>
        </p:spPr>
        <p:txBody>
          <a:bodyPr/>
          <a:lstStyle/>
          <a:p>
            <a:pPr/>
            <a:r>
              <a:t>Plotting </a:t>
            </a:r>
            <a:r>
              <a:rPr b="1"/>
              <a:t>multiple histograms (</a:t>
            </a:r>
            <a:r>
              <a:t>and </a:t>
            </a:r>
            <a:r>
              <a:rPr b="1"/>
              <a:t>kernel density estimates </a:t>
            </a:r>
            <a:r>
              <a:t>of the distribution, here) on the same axes is a way to visualize how different variables compare (or how a variable differs over specific groups).</a:t>
            </a:r>
          </a:p>
        </p:txBody>
      </p:sp>
      <p:pic>
        <p:nvPicPr>
          <p:cNvPr id="426" name="Picture 2" descr="Picture 2"/>
          <p:cNvPicPr>
            <a:picLocks noChangeAspect="1"/>
          </p:cNvPicPr>
          <p:nvPr/>
        </p:nvPicPr>
        <p:blipFill>
          <a:blip r:embed="rId2">
            <a:extLst/>
          </a:blip>
          <a:stretch>
            <a:fillRect/>
          </a:stretch>
        </p:blipFill>
        <p:spPr>
          <a:xfrm>
            <a:off x="3200399" y="2266638"/>
            <a:ext cx="6843714" cy="4134162"/>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Title 1"/>
          <p:cNvSpPr txBox="1"/>
          <p:nvPr>
            <p:ph type="title"/>
          </p:nvPr>
        </p:nvSpPr>
        <p:spPr>
          <a:xfrm>
            <a:off x="349291" y="216530"/>
            <a:ext cx="11493418" cy="767278"/>
          </a:xfrm>
          <a:prstGeom prst="rect">
            <a:avLst/>
          </a:prstGeom>
        </p:spPr>
        <p:txBody>
          <a:bodyPr/>
          <a:lstStyle/>
          <a:p>
            <a:pPr/>
            <a:r>
              <a:t>Boxplots </a:t>
            </a:r>
          </a:p>
        </p:txBody>
      </p:sp>
      <p:sp>
        <p:nvSpPr>
          <p:cNvPr id="429"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0" name="Content Placeholder 5"/>
          <p:cNvSpPr txBox="1"/>
          <p:nvPr>
            <p:ph type="body" idx="1"/>
          </p:nvPr>
        </p:nvSpPr>
        <p:spPr>
          <a:xfrm>
            <a:off x="833413" y="983806"/>
            <a:ext cx="10610875" cy="5174107"/>
          </a:xfrm>
          <a:prstGeom prst="rect">
            <a:avLst/>
          </a:prstGeom>
        </p:spPr>
        <p:txBody>
          <a:bodyPr/>
          <a:lstStyle/>
          <a:p>
            <a:pPr/>
            <a:r>
              <a:t>A </a:t>
            </a:r>
            <a:r>
              <a:rPr b="1"/>
              <a:t>boxplot</a:t>
            </a:r>
            <a:r>
              <a:t> is a simplified visualization to compare a quantitative variable across groups. It highlights the range, quartiles, median and any outliers present in a data set. </a:t>
            </a:r>
          </a:p>
        </p:txBody>
      </p:sp>
      <p:pic>
        <p:nvPicPr>
          <p:cNvPr id="431" name="Picture 1" descr="Picture 1"/>
          <p:cNvPicPr>
            <a:picLocks noChangeAspect="1"/>
          </p:cNvPicPr>
          <p:nvPr/>
        </p:nvPicPr>
        <p:blipFill>
          <a:blip r:embed="rId2">
            <a:extLst/>
          </a:blip>
          <a:stretch>
            <a:fillRect/>
          </a:stretch>
        </p:blipFill>
        <p:spPr>
          <a:xfrm>
            <a:off x="3357562" y="2397629"/>
            <a:ext cx="5400676" cy="3760283"/>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Title 1"/>
          <p:cNvSpPr txBox="1"/>
          <p:nvPr>
            <p:ph type="title"/>
          </p:nvPr>
        </p:nvSpPr>
        <p:spPr>
          <a:xfrm>
            <a:off x="349291" y="216530"/>
            <a:ext cx="11493418" cy="767278"/>
          </a:xfrm>
          <a:prstGeom prst="rect">
            <a:avLst/>
          </a:prstGeom>
        </p:spPr>
        <p:txBody>
          <a:bodyPr/>
          <a:lstStyle/>
          <a:p>
            <a:pPr/>
            <a:r>
              <a:t>Help</a:t>
            </a:r>
          </a:p>
        </p:txBody>
      </p:sp>
      <p:sp>
        <p:nvSpPr>
          <p:cNvPr id="153" name="Content Placeholder 2"/>
          <p:cNvSpPr txBox="1"/>
          <p:nvPr>
            <p:ph type="body" idx="1"/>
          </p:nvPr>
        </p:nvSpPr>
        <p:spPr>
          <a:xfrm>
            <a:off x="630237" y="1104900"/>
            <a:ext cx="11358564" cy="4589318"/>
          </a:xfrm>
          <a:prstGeom prst="rect">
            <a:avLst/>
          </a:prstGeom>
        </p:spPr>
        <p:txBody>
          <a:bodyPr/>
          <a:lstStyle/>
          <a:p>
            <a:pPr defTabSz="411463">
              <a:spcBef>
                <a:spcPts val="500"/>
              </a:spcBef>
              <a:defRPr sz="2159"/>
            </a:pPr>
            <a:r>
              <a:t>The process to get help is:</a:t>
            </a:r>
          </a:p>
          <a:p>
            <a:pPr defTabSz="411463">
              <a:defRPr sz="2159"/>
            </a:pPr>
          </a:p>
          <a:p>
            <a:pPr marL="411479" indent="-411479" defTabSz="411463">
              <a:spcBef>
                <a:spcPts val="500"/>
              </a:spcBef>
              <a:buSzPct val="100000"/>
              <a:buAutoNum type="arabicPeriod" startAt="1"/>
              <a:defRPr sz="2159"/>
            </a:pPr>
            <a:r>
              <a:t>Post the question in Ed and hopefully your peers will answer. We monitor the posts and we will respond within 12 hours from the posting time (allows for peer discussion/comments).</a:t>
            </a:r>
          </a:p>
          <a:p>
            <a:pPr marL="411479" indent="-411479" defTabSz="411463">
              <a:spcBef>
                <a:spcPts val="500"/>
              </a:spcBef>
              <a:buSzPct val="100000"/>
              <a:buAutoNum type="arabicPeriod" startAt="1"/>
              <a:defRPr sz="2159"/>
            </a:pPr>
            <a:r>
              <a:t>Go to Office Hours, this is the best way to get help.</a:t>
            </a:r>
          </a:p>
          <a:p>
            <a:pPr marL="411479" indent="-411479" defTabSz="411463">
              <a:buSzPct val="100000"/>
              <a:buAutoNum type="arabicPeriod" startAt="1"/>
              <a:defRPr sz="2159"/>
            </a:pPr>
            <a:r>
              <a:t>For private matters send an email to the Helpline: </a:t>
            </a:r>
            <a:r>
              <a:rPr sz="2520" u="sng">
                <a:solidFill>
                  <a:srgbClr val="0000FF"/>
                </a:solidFill>
                <a:uFill>
                  <a:solidFill>
                    <a:srgbClr val="0000FF"/>
                  </a:solidFill>
                </a:uFill>
                <a:hlinkClick r:id="rId2" invalidUrl="" action="" tgtFrame="" tooltip="" history="1" highlightClick="0" endSnd="0"/>
              </a:rPr>
              <a:t>cs109a2021summer@gmail.com</a:t>
            </a:r>
            <a:r>
              <a:rPr b="1"/>
              <a:t>. </a:t>
            </a:r>
            <a:r>
              <a:t>The Helpline is monitored by all the instructors and TFs.</a:t>
            </a:r>
          </a:p>
          <a:p>
            <a:pPr marL="411479" indent="-411479" defTabSz="411463">
              <a:spcBef>
                <a:spcPts val="500"/>
              </a:spcBef>
              <a:buSzPct val="100000"/>
              <a:buAutoNum type="arabicPeriod" startAt="1"/>
              <a:defRPr sz="2159"/>
            </a:pPr>
            <a:r>
              <a:t>For personal matters send an email Kevin.</a:t>
            </a:r>
          </a:p>
          <a:p>
            <a:pPr marL="411479" indent="-411479" defTabSz="411463">
              <a:buSzPct val="100000"/>
              <a:buAutoNum type="arabicPeriod" startAt="1"/>
              <a:defRPr sz="2159"/>
            </a:pPr>
          </a:p>
          <a:p>
            <a:pPr defTabSz="411463">
              <a:spcBef>
                <a:spcPts val="500"/>
              </a:spcBef>
              <a:defRPr b="1" sz="2159">
                <a:solidFill>
                  <a:srgbClr val="FF0000"/>
                </a:solidFill>
              </a:defRPr>
            </a:pPr>
            <a:r>
              <a:t>Sundays will be slow days, so please be patient! </a:t>
            </a:r>
          </a:p>
        </p:txBody>
      </p:sp>
      <p:sp>
        <p:nvSpPr>
          <p:cNvPr id="154" name="Slide Number Placeholder 3"/>
          <p:cNvSpPr txBox="1"/>
          <p:nvPr>
            <p:ph type="sldNum" sz="quarter" idx="2"/>
          </p:nvPr>
        </p:nvSpPr>
        <p:spPr>
          <a:xfrm>
            <a:off x="11807418" y="6459210"/>
            <a:ext cx="181383"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Title 1"/>
          <p:cNvSpPr txBox="1"/>
          <p:nvPr>
            <p:ph type="title"/>
          </p:nvPr>
        </p:nvSpPr>
        <p:spPr>
          <a:xfrm>
            <a:off x="349291" y="216530"/>
            <a:ext cx="11493418" cy="767278"/>
          </a:xfrm>
          <a:prstGeom prst="rect">
            <a:avLst/>
          </a:prstGeom>
        </p:spPr>
        <p:txBody>
          <a:bodyPr/>
          <a:lstStyle/>
          <a:p>
            <a:pPr/>
            <a:r>
              <a:t>[Not] Anything is possible!</a:t>
            </a:r>
          </a:p>
        </p:txBody>
      </p:sp>
      <p:sp>
        <p:nvSpPr>
          <p:cNvPr id="434"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5" name="Content Placeholder 5"/>
          <p:cNvSpPr txBox="1"/>
          <p:nvPr>
            <p:ph type="body" idx="1"/>
          </p:nvPr>
        </p:nvSpPr>
        <p:spPr>
          <a:xfrm>
            <a:off x="833413" y="1300163"/>
            <a:ext cx="10610875" cy="4857749"/>
          </a:xfrm>
          <a:prstGeom prst="rect">
            <a:avLst/>
          </a:prstGeom>
        </p:spPr>
        <p:txBody>
          <a:bodyPr/>
          <a:lstStyle/>
          <a:p>
            <a:pPr/>
            <a:r>
              <a:t>Often your dataset seem too complex to visualize: </a:t>
            </a:r>
          </a:p>
          <a:p>
            <a:pPr marL="457200" indent="-457200">
              <a:buSzPct val="100000"/>
              <a:buFont typeface="Arial"/>
              <a:buChar char="•"/>
            </a:pPr>
            <a:r>
              <a:t>Data is too high dimensional (how do you plot 100 variables on the same set of axes?) </a:t>
            </a:r>
          </a:p>
          <a:p>
            <a:pPr marL="457200" indent="-457200">
              <a:buSzPct val="100000"/>
              <a:buFont typeface="Arial"/>
              <a:buChar char="•"/>
            </a:pPr>
            <a:r>
              <a:t>Some variables are mix of categorical and quantitative (how do you plot missing values?)</a:t>
            </a:r>
          </a:p>
        </p:txBody>
      </p:sp>
      <p:pic>
        <p:nvPicPr>
          <p:cNvPr id="436" name="Picture 2" descr="Picture 2"/>
          <p:cNvPicPr>
            <a:picLocks noChangeAspect="1"/>
          </p:cNvPicPr>
          <p:nvPr/>
        </p:nvPicPr>
        <p:blipFill>
          <a:blip r:embed="rId2">
            <a:extLst/>
          </a:blip>
          <a:stretch>
            <a:fillRect/>
          </a:stretch>
        </p:blipFill>
        <p:spPr>
          <a:xfrm>
            <a:off x="5917141" y="3350417"/>
            <a:ext cx="3743326" cy="280749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4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2" fill="hold">
                                  <p:stCondLst>
                                    <p:cond delay="0"/>
                                  </p:stCondLst>
                                  <p:iterate type="el" backwards="0">
                                    <p:tmAbs val="0"/>
                                  </p:iterate>
                                  <p:childTnLst>
                                    <p:set>
                                      <p:cBhvr>
                                        <p:cTn id="14" fill="hold"/>
                                        <p:tgtEl>
                                          <p:spTgt spid="4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35" grpId="1"/>
      <p:bldP build="whole" bldLvl="1" animBg="1" rev="0" advAuto="0" spid="436" grpId="2"/>
    </p:bldLst>
  </p:timing>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Title 1"/>
          <p:cNvSpPr txBox="1"/>
          <p:nvPr>
            <p:ph type="title"/>
          </p:nvPr>
        </p:nvSpPr>
        <p:spPr>
          <a:xfrm>
            <a:off x="349291" y="216530"/>
            <a:ext cx="11493418" cy="767278"/>
          </a:xfrm>
          <a:prstGeom prst="rect">
            <a:avLst/>
          </a:prstGeom>
        </p:spPr>
        <p:txBody>
          <a:bodyPr/>
          <a:lstStyle/>
          <a:p>
            <a:pPr/>
            <a:r>
              <a:t>More dimensions not always better </a:t>
            </a:r>
          </a:p>
        </p:txBody>
      </p:sp>
      <p:sp>
        <p:nvSpPr>
          <p:cNvPr id="439"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0" name="Content Placeholder 5"/>
          <p:cNvSpPr txBox="1"/>
          <p:nvPr>
            <p:ph type="body" idx="1"/>
          </p:nvPr>
        </p:nvSpPr>
        <p:spPr>
          <a:xfrm>
            <a:off x="833413" y="1300163"/>
            <a:ext cx="10610875" cy="4857749"/>
          </a:xfrm>
          <a:prstGeom prst="rect">
            <a:avLst/>
          </a:prstGeom>
        </p:spPr>
        <p:txBody>
          <a:bodyPr/>
          <a:lstStyle/>
          <a:p>
            <a:pPr/>
            <a:r>
              <a:t>When the data is high dimensional, a scatter plot of all data attributes can be impossible or unhelpful </a:t>
            </a:r>
          </a:p>
        </p:txBody>
      </p:sp>
      <p:pic>
        <p:nvPicPr>
          <p:cNvPr id="441" name="Picture 1" descr="Picture 1"/>
          <p:cNvPicPr>
            <a:picLocks noChangeAspect="1"/>
          </p:cNvPicPr>
          <p:nvPr/>
        </p:nvPicPr>
        <p:blipFill>
          <a:blip r:embed="rId2">
            <a:extLst/>
          </a:blip>
          <a:stretch>
            <a:fillRect/>
          </a:stretch>
        </p:blipFill>
        <p:spPr>
          <a:xfrm>
            <a:off x="3786185" y="2560415"/>
            <a:ext cx="4386264" cy="342292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1" grpId="1"/>
    </p:bld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Title 1"/>
          <p:cNvSpPr txBox="1"/>
          <p:nvPr>
            <p:ph type="title"/>
          </p:nvPr>
        </p:nvSpPr>
        <p:spPr>
          <a:xfrm>
            <a:off x="349291" y="216530"/>
            <a:ext cx="11493418" cy="767278"/>
          </a:xfrm>
          <a:prstGeom prst="rect">
            <a:avLst/>
          </a:prstGeom>
        </p:spPr>
        <p:txBody>
          <a:bodyPr/>
          <a:lstStyle/>
          <a:p>
            <a:pPr/>
            <a:r>
              <a:t>Reducing complexity </a:t>
            </a:r>
          </a:p>
        </p:txBody>
      </p:sp>
      <p:sp>
        <p:nvSpPr>
          <p:cNvPr id="444"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5" name="Content Placeholder 5"/>
          <p:cNvSpPr txBox="1"/>
          <p:nvPr>
            <p:ph type="body" idx="1"/>
          </p:nvPr>
        </p:nvSpPr>
        <p:spPr>
          <a:xfrm>
            <a:off x="833413" y="983806"/>
            <a:ext cx="10610875" cy="5174107"/>
          </a:xfrm>
          <a:prstGeom prst="rect">
            <a:avLst/>
          </a:prstGeom>
        </p:spPr>
        <p:txBody>
          <a:bodyPr/>
          <a:lstStyle/>
          <a:p>
            <a:pPr/>
            <a:r>
              <a:t>Relationships may be easier to spot by producing multiple plots of lower dimensionality. </a:t>
            </a:r>
          </a:p>
        </p:txBody>
      </p:sp>
      <p:pic>
        <p:nvPicPr>
          <p:cNvPr id="446" name="Picture 1" descr="Picture 1"/>
          <p:cNvPicPr>
            <a:picLocks noChangeAspect="1"/>
          </p:cNvPicPr>
          <p:nvPr/>
        </p:nvPicPr>
        <p:blipFill>
          <a:blip r:embed="rId2">
            <a:extLst/>
          </a:blip>
          <a:stretch>
            <a:fillRect/>
          </a:stretch>
        </p:blipFill>
        <p:spPr>
          <a:xfrm>
            <a:off x="3873372" y="1911064"/>
            <a:ext cx="4530957" cy="4450048"/>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Title 1"/>
          <p:cNvSpPr txBox="1"/>
          <p:nvPr>
            <p:ph type="title"/>
          </p:nvPr>
        </p:nvSpPr>
        <p:spPr>
          <a:xfrm>
            <a:off x="349291" y="216530"/>
            <a:ext cx="11493418" cy="767278"/>
          </a:xfrm>
          <a:prstGeom prst="rect">
            <a:avLst/>
          </a:prstGeom>
        </p:spPr>
        <p:txBody>
          <a:bodyPr/>
          <a:lstStyle/>
          <a:p>
            <a:pPr/>
            <a:r>
              <a:t>Reducing complexity </a:t>
            </a:r>
          </a:p>
        </p:txBody>
      </p:sp>
      <p:sp>
        <p:nvSpPr>
          <p:cNvPr id="449"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0" name="Content Placeholder 5"/>
          <p:cNvSpPr txBox="1"/>
          <p:nvPr>
            <p:ph type="body" idx="1"/>
          </p:nvPr>
        </p:nvSpPr>
        <p:spPr>
          <a:xfrm>
            <a:off x="833413" y="1300163"/>
            <a:ext cx="10610875" cy="4857749"/>
          </a:xfrm>
          <a:prstGeom prst="rect">
            <a:avLst/>
          </a:prstGeom>
        </p:spPr>
        <p:txBody>
          <a:bodyPr/>
          <a:lstStyle/>
          <a:p>
            <a:pPr defTabSz="452610">
              <a:defRPr sz="2772"/>
            </a:pPr>
            <a:r>
              <a:t>For 3D data, color coding a categorical attribute can be “effective” </a:t>
            </a:r>
          </a:p>
          <a:p>
            <a:pPr defTabSz="452610">
              <a:defRPr sz="2772"/>
            </a:pPr>
          </a:p>
          <a:p>
            <a:pPr defTabSz="452610">
              <a:defRPr sz="2772"/>
            </a:pPr>
          </a:p>
          <a:p>
            <a:pPr defTabSz="452610">
              <a:defRPr sz="2772"/>
            </a:pPr>
          </a:p>
          <a:p>
            <a:pPr defTabSz="452610">
              <a:defRPr sz="2772"/>
            </a:pPr>
          </a:p>
          <a:p>
            <a:pPr defTabSz="452610">
              <a:defRPr sz="2772"/>
            </a:pPr>
          </a:p>
          <a:p>
            <a:pPr defTabSz="452610">
              <a:defRPr sz="2772"/>
            </a:pPr>
          </a:p>
          <a:p>
            <a:pPr defTabSz="452610">
              <a:defRPr sz="2178"/>
            </a:pPr>
          </a:p>
          <a:p>
            <a:pPr defTabSz="452610">
              <a:defRPr sz="2772"/>
            </a:pPr>
            <a:r>
              <a:t>Except when it’s not effective.  </a:t>
            </a:r>
            <a:br/>
            <a:r>
              <a:t>What could be a better choice?</a:t>
            </a:r>
          </a:p>
        </p:txBody>
      </p:sp>
      <p:pic>
        <p:nvPicPr>
          <p:cNvPr id="451" name="Picture 1" descr="Picture 1"/>
          <p:cNvPicPr>
            <a:picLocks noChangeAspect="1"/>
          </p:cNvPicPr>
          <p:nvPr/>
        </p:nvPicPr>
        <p:blipFill>
          <a:blip r:embed="rId2">
            <a:extLst/>
          </a:blip>
          <a:stretch>
            <a:fillRect/>
          </a:stretch>
        </p:blipFill>
        <p:spPr>
          <a:xfrm>
            <a:off x="3343275" y="1898608"/>
            <a:ext cx="4026352" cy="3063529"/>
          </a:xfrm>
          <a:prstGeom prst="rect">
            <a:avLst/>
          </a:prstGeom>
          <a:ln w="12700">
            <a:miter lim="400000"/>
          </a:ln>
        </p:spPr>
      </p:pic>
      <p:sp>
        <p:nvSpPr>
          <p:cNvPr id="452" name="Rectangle 2"/>
          <p:cNvSpPr/>
          <p:nvPr/>
        </p:nvSpPr>
        <p:spPr>
          <a:xfrm>
            <a:off x="7796716" y="2502205"/>
            <a:ext cx="3467101" cy="1817302"/>
          </a:xfrm>
          <a:prstGeom prst="rect">
            <a:avLst/>
          </a:prstGeom>
          <a:ln>
            <a:solidFill>
              <a:srgbClr val="000000"/>
            </a:solidFill>
          </a:ln>
          <a:extLst>
            <a:ext uri="{C572A759-6A51-4108-AA02-DFA0A04FC94B}">
              <ma14:wrappingTextBoxFlag xmlns:ma14="http://schemas.microsoft.com/office/mac/drawingml/2011/main" val="1"/>
            </a:ext>
          </a:extLst>
        </p:spPr>
        <p:txBody>
          <a:bodyPr lIns="45719" rIns="45719">
            <a:spAutoFit/>
          </a:bodyPr>
          <a:lstStyle>
            <a:lvl1pPr>
              <a:defRPr sz="2200"/>
            </a:lvl1pPr>
          </a:lstStyle>
          <a:p>
            <a:pPr/>
            <a:r>
              <a:t>This visualizes a set of Iris measurements. The variables are: petal length, sepal length, Iris type (setosa, versicolor, virginica). </a:t>
            </a:r>
          </a:p>
        </p:txBody>
      </p:sp>
      <p:pic>
        <p:nvPicPr>
          <p:cNvPr id="453" name="Picture 4" descr="Picture 4"/>
          <p:cNvPicPr>
            <a:picLocks noChangeAspect="1"/>
          </p:cNvPicPr>
          <p:nvPr/>
        </p:nvPicPr>
        <p:blipFill>
          <a:blip r:embed="rId3">
            <a:extLst/>
          </a:blip>
          <a:stretch>
            <a:fillRect/>
          </a:stretch>
        </p:blipFill>
        <p:spPr>
          <a:xfrm>
            <a:off x="7908769" y="4677759"/>
            <a:ext cx="3242994" cy="158464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4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2" grpId="2"/>
      <p:bldP build="whole" bldLvl="1" animBg="1" rev="0" advAuto="0" spid="450" grpId="3"/>
      <p:bldP build="whole" bldLvl="1" animBg="1" rev="0" advAuto="0" spid="451" grpId="1"/>
      <p:bldP build="whole" bldLvl="1" animBg="1" rev="0" advAuto="0" spid="453" grpId="4"/>
    </p:bldLst>
  </p:timing>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Title 1"/>
          <p:cNvSpPr txBox="1"/>
          <p:nvPr>
            <p:ph type="title"/>
          </p:nvPr>
        </p:nvSpPr>
        <p:spPr>
          <a:xfrm>
            <a:off x="349291" y="216530"/>
            <a:ext cx="11493418" cy="767278"/>
          </a:xfrm>
          <a:prstGeom prst="rect">
            <a:avLst/>
          </a:prstGeom>
        </p:spPr>
        <p:txBody>
          <a:bodyPr/>
          <a:lstStyle/>
          <a:p>
            <a:pPr/>
            <a:r>
              <a:t>3D can work </a:t>
            </a:r>
          </a:p>
        </p:txBody>
      </p:sp>
      <p:sp>
        <p:nvSpPr>
          <p:cNvPr id="456"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7" name="Content Placeholder 5"/>
          <p:cNvSpPr txBox="1"/>
          <p:nvPr>
            <p:ph type="body" idx="1"/>
          </p:nvPr>
        </p:nvSpPr>
        <p:spPr>
          <a:xfrm>
            <a:off x="833413" y="1300163"/>
            <a:ext cx="10610875" cy="4857749"/>
          </a:xfrm>
          <a:prstGeom prst="rect">
            <a:avLst/>
          </a:prstGeom>
        </p:spPr>
        <p:txBody>
          <a:bodyPr/>
          <a:lstStyle/>
          <a:p>
            <a:pPr defTabSz="452610">
              <a:defRPr sz="2772"/>
            </a:pPr>
            <a:r>
              <a:t>For 3D data, a quantitative attribute can be encoded by size in a bubble chart. </a:t>
            </a:r>
          </a:p>
          <a:p>
            <a:pPr defTabSz="452610">
              <a:defRPr sz="2772"/>
            </a:pPr>
          </a:p>
          <a:p>
            <a:pPr defTabSz="452610">
              <a:defRPr sz="2772"/>
            </a:pPr>
          </a:p>
          <a:p>
            <a:pPr defTabSz="452610">
              <a:defRPr sz="2772"/>
            </a:pPr>
          </a:p>
          <a:p>
            <a:pPr defTabSz="452610">
              <a:defRPr sz="2772"/>
            </a:pPr>
          </a:p>
          <a:p>
            <a:pPr defTabSz="452610">
              <a:defRPr sz="2772"/>
            </a:pPr>
          </a:p>
          <a:p>
            <a:pPr defTabSz="452610">
              <a:defRPr sz="2772"/>
            </a:pPr>
          </a:p>
          <a:p>
            <a:pPr defTabSz="452610">
              <a:defRPr sz="2772"/>
            </a:pPr>
            <a:r>
              <a:t>The above visualizes a set of consumer products. The variables are: revenue, consumer rating, product type and product cost. </a:t>
            </a:r>
          </a:p>
        </p:txBody>
      </p:sp>
      <p:pic>
        <p:nvPicPr>
          <p:cNvPr id="458" name="Picture 1" descr="Picture 1"/>
          <p:cNvPicPr>
            <a:picLocks noChangeAspect="1"/>
          </p:cNvPicPr>
          <p:nvPr/>
        </p:nvPicPr>
        <p:blipFill>
          <a:blip r:embed="rId2">
            <a:extLst/>
          </a:blip>
          <a:stretch>
            <a:fillRect/>
          </a:stretch>
        </p:blipFill>
        <p:spPr>
          <a:xfrm>
            <a:off x="2645567" y="2065335"/>
            <a:ext cx="6900865" cy="295429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8" grpId="1"/>
      <p:bldP build="whole" bldLvl="1" animBg="1" rev="0" advAuto="0" spid="457" grpId="2"/>
    </p:bldLst>
  </p:timing>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Title 1"/>
          <p:cNvSpPr txBox="1"/>
          <p:nvPr>
            <p:ph type="title"/>
          </p:nvPr>
        </p:nvSpPr>
        <p:spPr>
          <a:xfrm>
            <a:off x="609600" y="1603153"/>
            <a:ext cx="10972801" cy="4116497"/>
          </a:xfrm>
          <a:prstGeom prst="rect">
            <a:avLst/>
          </a:prstGeom>
        </p:spPr>
        <p:txBody>
          <a:bodyPr/>
          <a:lstStyle/>
          <a:p>
            <a:pPr/>
            <a:r>
              <a:rPr b="1"/>
              <a:t>An Example</a:t>
            </a:r>
            <a:r>
              <a:t> The Data Science Process</a:t>
            </a:r>
          </a:p>
          <a:p>
            <a:pPr algn="r">
              <a:defRPr>
                <a:solidFill>
                  <a:srgbClr val="464646"/>
                </a:solidFill>
              </a:defRPr>
            </a:pPr>
          </a:p>
          <a:p>
            <a:pPr algn="l">
              <a:defRPr b="1" i="1" sz="2500">
                <a:solidFill>
                  <a:srgbClr val="464646"/>
                </a:solidFill>
              </a:defRPr>
            </a:pPr>
            <a:r>
              <a:t>Analyzing Hubway Data</a:t>
            </a:r>
          </a:p>
          <a:p>
            <a:pPr algn="l">
              <a:spcBef>
                <a:spcPts val="500"/>
              </a:spcBef>
              <a:defRPr b="1" sz="1500">
                <a:solidFill>
                  <a:srgbClr val="464646"/>
                </a:solidFill>
              </a:defRPr>
            </a:pPr>
            <a:r>
              <a:t>Introduction: </a:t>
            </a:r>
            <a:r>
              <a:rPr b="0"/>
              <a:t>Hubway (now Blue Bikes) was metro-Boston’s public bike share program, with more than 1600 bikes at 160+ stations across the Greater Boston area. Hubway is owned by four municipalities in the area.</a:t>
            </a:r>
            <a:endParaRPr b="0"/>
          </a:p>
          <a:p>
            <a:pPr algn="l">
              <a:spcBef>
                <a:spcPts val="600"/>
              </a:spcBef>
              <a:defRPr sz="1500">
                <a:solidFill>
                  <a:srgbClr val="464646"/>
                </a:solidFill>
              </a:defRPr>
            </a:pPr>
          </a:p>
          <a:p>
            <a:pPr algn="l">
              <a:spcBef>
                <a:spcPts val="500"/>
              </a:spcBef>
              <a:defRPr sz="1500">
                <a:solidFill>
                  <a:srgbClr val="464646"/>
                </a:solidFill>
              </a:defRPr>
            </a:pPr>
            <a:r>
              <a:t>By 2016, Hubway operated 185 stations and 1750 bicycles, with 5 million ride since launching in 2011.</a:t>
            </a:r>
          </a:p>
          <a:p>
            <a:pPr algn="l">
              <a:spcBef>
                <a:spcPts val="600"/>
              </a:spcBef>
              <a:defRPr sz="1500">
                <a:solidFill>
                  <a:srgbClr val="464646"/>
                </a:solidFill>
              </a:defRPr>
            </a:pPr>
          </a:p>
          <a:p>
            <a:pPr algn="l">
              <a:spcBef>
                <a:spcPts val="500"/>
              </a:spcBef>
              <a:defRPr b="1" sz="1500">
                <a:solidFill>
                  <a:srgbClr val="464646"/>
                </a:solidFill>
              </a:defRPr>
            </a:pPr>
            <a:r>
              <a:t>The Data: </a:t>
            </a:r>
            <a:r>
              <a:rPr b="0"/>
              <a:t>In April 2017, Hubway held a Data Visualization Challenge at the Microsoft NERD Center in Cambridge, releasing a few years of trip data.</a:t>
            </a:r>
            <a:endParaRPr b="0"/>
          </a:p>
          <a:p>
            <a:pPr algn="l">
              <a:spcBef>
                <a:spcPts val="600"/>
              </a:spcBef>
              <a:defRPr sz="1500">
                <a:solidFill>
                  <a:srgbClr val="464646"/>
                </a:solidFill>
              </a:defRPr>
            </a:pPr>
          </a:p>
          <a:p>
            <a:pPr algn="l">
              <a:spcBef>
                <a:spcPts val="500"/>
              </a:spcBef>
              <a:defRPr b="1" sz="1500">
                <a:solidFill>
                  <a:srgbClr val="464646"/>
                </a:solidFill>
              </a:defRPr>
            </a:pPr>
            <a:r>
              <a:t>The Question: </a:t>
            </a:r>
            <a:r>
              <a:rPr b="0"/>
              <a:t>What does the data tell us about the ride share program?</a:t>
            </a:r>
          </a:p>
        </p:txBody>
      </p:sp>
      <p:sp>
        <p:nvSpPr>
          <p:cNvPr id="461" name="Slide Number Placeholder 2"/>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Title 1"/>
          <p:cNvSpPr txBox="1"/>
          <p:nvPr>
            <p:ph type="title"/>
          </p:nvPr>
        </p:nvSpPr>
        <p:spPr>
          <a:xfrm>
            <a:off x="349291" y="216530"/>
            <a:ext cx="11493418" cy="767278"/>
          </a:xfrm>
          <a:prstGeom prst="rect">
            <a:avLst/>
          </a:prstGeom>
        </p:spPr>
        <p:txBody>
          <a:bodyPr/>
          <a:lstStyle/>
          <a:p>
            <a:pPr/>
            <a:r>
              <a:t>What?</a:t>
            </a:r>
          </a:p>
        </p:txBody>
      </p:sp>
      <p:sp>
        <p:nvSpPr>
          <p:cNvPr id="464" name="Content Placeholder 2"/>
          <p:cNvSpPr txBox="1"/>
          <p:nvPr>
            <p:ph type="body" idx="1"/>
          </p:nvPr>
        </p:nvSpPr>
        <p:spPr>
          <a:xfrm>
            <a:off x="494437" y="1063855"/>
            <a:ext cx="11218593" cy="5121045"/>
          </a:xfrm>
          <a:prstGeom prst="rect">
            <a:avLst/>
          </a:prstGeom>
        </p:spPr>
        <p:txBody>
          <a:bodyPr/>
          <a:lstStyle/>
          <a:p>
            <a:pPr>
              <a:spcBef>
                <a:spcPts val="1200"/>
              </a:spcBef>
            </a:pPr>
            <a:r>
              <a:t>The Data Science Process is similar to the scientific process - one of observation, model building, analysis, and conclusion:</a:t>
            </a:r>
          </a:p>
          <a:p>
            <a:pPr>
              <a:spcBef>
                <a:spcPts val="1200"/>
              </a:spcBef>
            </a:pPr>
          </a:p>
          <a:p>
            <a:pPr>
              <a:spcBef>
                <a:spcPts val="1200"/>
              </a:spcBef>
            </a:pPr>
          </a:p>
          <a:p>
            <a:pPr>
              <a:spcBef>
                <a:spcPts val="1200"/>
              </a:spcBef>
            </a:pPr>
          </a:p>
          <a:p>
            <a:pPr>
              <a:spcBef>
                <a:spcPts val="1200"/>
              </a:spcBef>
            </a:pPr>
          </a:p>
          <a:p>
            <a:pPr>
              <a:spcBef>
                <a:spcPts val="1200"/>
              </a:spcBef>
            </a:pPr>
          </a:p>
          <a:p>
            <a:pPr>
              <a:spcBef>
                <a:spcPts val="1200"/>
              </a:spcBef>
            </a:pPr>
          </a:p>
          <a:p>
            <a:pPr>
              <a:spcBef>
                <a:spcPts val="1200"/>
              </a:spcBef>
              <a:defRPr b="1"/>
            </a:pPr>
            <a:r>
              <a:t>Note</a:t>
            </a:r>
            <a:r>
              <a:rPr b="0"/>
              <a:t>: This process is by no means linear!</a:t>
            </a:r>
          </a:p>
        </p:txBody>
      </p:sp>
      <p:sp>
        <p:nvSpPr>
          <p:cNvPr id="465"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68" name="Rectangle 4"/>
          <p:cNvGrpSpPr/>
          <p:nvPr/>
        </p:nvGrpSpPr>
        <p:grpSpPr>
          <a:xfrm>
            <a:off x="3842654" y="2167258"/>
            <a:ext cx="3674226" cy="554956"/>
            <a:chOff x="0" y="0"/>
            <a:chExt cx="3674224" cy="554955"/>
          </a:xfrm>
        </p:grpSpPr>
        <p:sp>
          <p:nvSpPr>
            <p:cNvPr id="466" name="Rectangle"/>
            <p:cNvSpPr/>
            <p:nvPr/>
          </p:nvSpPr>
          <p:spPr>
            <a:xfrm>
              <a:off x="-1" y="-1"/>
              <a:ext cx="3674226" cy="554957"/>
            </a:xfrm>
            <a:prstGeom prst="rect">
              <a:avLst/>
            </a:prstGeom>
            <a:solidFill>
              <a:srgbClr val="DCE6F2"/>
            </a:solidFill>
            <a:ln w="9525" cap="flat">
              <a:solidFill>
                <a:srgbClr val="4A7EBB"/>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467" name="Ask an interesting question"/>
            <p:cNvSpPr txBox="1"/>
            <p:nvPr/>
          </p:nvSpPr>
          <p:spPr>
            <a:xfrm>
              <a:off x="50482" y="107386"/>
              <a:ext cx="3573260" cy="3401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000"/>
              </a:lvl1pPr>
            </a:lstStyle>
            <a:p>
              <a:pPr/>
              <a:r>
                <a:t>Ask an interesting question</a:t>
              </a:r>
            </a:p>
          </p:txBody>
        </p:sp>
      </p:grpSp>
      <p:sp>
        <p:nvSpPr>
          <p:cNvPr id="469" name="Rectangle 5"/>
          <p:cNvSpPr/>
          <p:nvPr/>
        </p:nvSpPr>
        <p:spPr>
          <a:xfrm>
            <a:off x="3842656" y="2816419"/>
            <a:ext cx="3674226" cy="554956"/>
          </a:xfrm>
          <a:prstGeom prst="rect">
            <a:avLst/>
          </a:prstGeom>
          <a:solidFill>
            <a:srgbClr val="B9CDE5"/>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sz="2000">
                <a:solidFill>
                  <a:srgbClr val="FFFFFF"/>
                </a:solidFill>
              </a:defRPr>
            </a:pPr>
          </a:p>
        </p:txBody>
      </p:sp>
      <p:sp>
        <p:nvSpPr>
          <p:cNvPr id="470" name="Rectangle 6"/>
          <p:cNvSpPr/>
          <p:nvPr/>
        </p:nvSpPr>
        <p:spPr>
          <a:xfrm>
            <a:off x="3842654" y="3523882"/>
            <a:ext cx="3674226" cy="554956"/>
          </a:xfrm>
          <a:prstGeom prst="rect">
            <a:avLst/>
          </a:prstGeom>
          <a:solidFill>
            <a:srgbClr val="95B3D7"/>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sz="2000">
                <a:solidFill>
                  <a:srgbClr val="FFFFFF"/>
                </a:solidFill>
              </a:defRPr>
            </a:pPr>
          </a:p>
        </p:txBody>
      </p:sp>
      <p:sp>
        <p:nvSpPr>
          <p:cNvPr id="471" name="Rectangle 7"/>
          <p:cNvSpPr/>
          <p:nvPr/>
        </p:nvSpPr>
        <p:spPr>
          <a:xfrm>
            <a:off x="3838928" y="4266715"/>
            <a:ext cx="3674225" cy="554956"/>
          </a:xfrm>
          <a:prstGeom prst="rect">
            <a:avLst/>
          </a:prstGeom>
          <a:solidFill>
            <a:srgbClr val="376092"/>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sz="2000">
                <a:solidFill>
                  <a:srgbClr val="FFFFFF"/>
                </a:solidFill>
              </a:defRPr>
            </a:pPr>
          </a:p>
        </p:txBody>
      </p:sp>
      <p:sp>
        <p:nvSpPr>
          <p:cNvPr id="472" name="Rectangle 8"/>
          <p:cNvSpPr/>
          <p:nvPr/>
        </p:nvSpPr>
        <p:spPr>
          <a:xfrm>
            <a:off x="3838928" y="4993633"/>
            <a:ext cx="3674225" cy="554956"/>
          </a:xfrm>
          <a:prstGeom prst="rect">
            <a:avLst/>
          </a:prstGeom>
          <a:solidFill>
            <a:srgbClr val="254061"/>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sz="2000">
                <a:solidFill>
                  <a:srgbClr val="FFFFFF"/>
                </a:solidFill>
              </a:defRPr>
            </a:pPr>
          </a:p>
        </p:txBody>
      </p:sp>
      <p:sp>
        <p:nvSpPr>
          <p:cNvPr id="473" name="Rectangle 10"/>
          <p:cNvSpPr txBox="1"/>
          <p:nvPr/>
        </p:nvSpPr>
        <p:spPr>
          <a:xfrm>
            <a:off x="4825830" y="2886373"/>
            <a:ext cx="1552410" cy="3401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000"/>
            </a:lvl1pPr>
          </a:lstStyle>
          <a:p>
            <a:pPr/>
            <a:r>
              <a:t>Get the Data</a:t>
            </a:r>
          </a:p>
        </p:txBody>
      </p:sp>
      <p:sp>
        <p:nvSpPr>
          <p:cNvPr id="474" name="Rectangle 11"/>
          <p:cNvSpPr txBox="1"/>
          <p:nvPr/>
        </p:nvSpPr>
        <p:spPr>
          <a:xfrm>
            <a:off x="4599859" y="3588980"/>
            <a:ext cx="2004349" cy="3401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000"/>
            </a:lvl1pPr>
          </a:lstStyle>
          <a:p>
            <a:pPr/>
            <a:r>
              <a:t>Explore the Data</a:t>
            </a:r>
          </a:p>
        </p:txBody>
      </p:sp>
      <p:sp>
        <p:nvSpPr>
          <p:cNvPr id="475" name="Rectangle 12"/>
          <p:cNvSpPr txBox="1"/>
          <p:nvPr/>
        </p:nvSpPr>
        <p:spPr>
          <a:xfrm>
            <a:off x="4674844" y="4383697"/>
            <a:ext cx="1888983" cy="3401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000">
                <a:solidFill>
                  <a:srgbClr val="FFFFFF"/>
                </a:solidFill>
              </a:defRPr>
            </a:lvl1pPr>
          </a:lstStyle>
          <a:p>
            <a:pPr/>
            <a:r>
              <a:t>Model the Data</a:t>
            </a:r>
          </a:p>
        </p:txBody>
      </p:sp>
      <p:sp>
        <p:nvSpPr>
          <p:cNvPr id="476" name="Rectangle 13"/>
          <p:cNvSpPr txBox="1"/>
          <p:nvPr/>
        </p:nvSpPr>
        <p:spPr>
          <a:xfrm>
            <a:off x="3851920" y="5107666"/>
            <a:ext cx="3674226" cy="33028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900">
                <a:solidFill>
                  <a:srgbClr val="FFFFFF"/>
                </a:solidFill>
              </a:defRPr>
            </a:lvl1pPr>
          </a:lstStyle>
          <a:p>
            <a:pPr/>
            <a:r>
              <a:t>Communicate/Visualize the Results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4" grpId="1"/>
    </p:bldLs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Title 1"/>
          <p:cNvSpPr txBox="1"/>
          <p:nvPr>
            <p:ph type="title"/>
          </p:nvPr>
        </p:nvSpPr>
        <p:spPr>
          <a:xfrm>
            <a:off x="349291" y="216530"/>
            <a:ext cx="11493418" cy="767278"/>
          </a:xfrm>
          <a:prstGeom prst="rect">
            <a:avLst/>
          </a:prstGeom>
        </p:spPr>
        <p:txBody>
          <a:bodyPr/>
          <a:lstStyle/>
          <a:p>
            <a:pPr/>
            <a:r>
              <a:t>The Data Exploration/Question Refinement Cycle</a:t>
            </a:r>
          </a:p>
        </p:txBody>
      </p:sp>
      <p:sp>
        <p:nvSpPr>
          <p:cNvPr id="479" name="Content Placeholder 2"/>
          <p:cNvSpPr txBox="1"/>
          <p:nvPr>
            <p:ph type="body" sz="half" idx="1"/>
          </p:nvPr>
        </p:nvSpPr>
        <p:spPr>
          <a:xfrm>
            <a:off x="555081" y="1186248"/>
            <a:ext cx="10605342" cy="2102654"/>
          </a:xfrm>
          <a:prstGeom prst="rect">
            <a:avLst/>
          </a:prstGeom>
        </p:spPr>
        <p:txBody>
          <a:bodyPr/>
          <a:lstStyle/>
          <a:p>
            <a:pPr defTabSz="370317">
              <a:spcBef>
                <a:spcPts val="400"/>
              </a:spcBef>
              <a:defRPr sz="1944"/>
            </a:pPr>
            <a:r>
              <a:t>Our original question: </a:t>
            </a:r>
            <a:r>
              <a:rPr b="1"/>
              <a:t>‘What does the data tell us about the ride share program?’  </a:t>
            </a:r>
            <a:r>
              <a:t>is a reasonable slogan to promote a hackathon. It is not good for guiding scientific investigation.</a:t>
            </a:r>
          </a:p>
          <a:p>
            <a:pPr defTabSz="370317">
              <a:spcBef>
                <a:spcPts val="500"/>
              </a:spcBef>
              <a:defRPr sz="1944"/>
            </a:pPr>
          </a:p>
          <a:p>
            <a:pPr defTabSz="370317">
              <a:spcBef>
                <a:spcPts val="400"/>
              </a:spcBef>
              <a:defRPr sz="1944"/>
            </a:pPr>
            <a:r>
              <a:t>Before we can refine the question, we have to look at the data</a:t>
            </a:r>
          </a:p>
          <a:p>
            <a:pPr defTabSz="370317">
              <a:spcBef>
                <a:spcPts val="500"/>
              </a:spcBef>
              <a:defRPr sz="1944"/>
            </a:pPr>
          </a:p>
          <a:p>
            <a:pPr defTabSz="370317">
              <a:spcBef>
                <a:spcPts val="400"/>
              </a:spcBef>
              <a:defRPr sz="1944"/>
            </a:pPr>
            <a:r>
              <a:t>Based on the data, what kind of questions can we ask?</a:t>
            </a:r>
          </a:p>
        </p:txBody>
      </p:sp>
      <p:sp>
        <p:nvSpPr>
          <p:cNvPr id="480"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81" name="Picture 4" descr="Picture 4"/>
          <p:cNvPicPr>
            <a:picLocks noChangeAspect="1"/>
          </p:cNvPicPr>
          <p:nvPr/>
        </p:nvPicPr>
        <p:blipFill>
          <a:blip r:embed="rId2">
            <a:extLst/>
          </a:blip>
          <a:stretch>
            <a:fillRect/>
          </a:stretch>
        </p:blipFill>
        <p:spPr>
          <a:xfrm>
            <a:off x="555080" y="3429000"/>
            <a:ext cx="10883677" cy="196734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7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79">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479">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479">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2" fill="hold">
                                  <p:stCondLst>
                                    <p:cond delay="0"/>
                                  </p:stCondLst>
                                  <p:iterate type="el" backwards="0">
                                    <p:tmAbs val="0"/>
                                  </p:iterate>
                                  <p:childTnLst>
                                    <p:set>
                                      <p:cBhvr>
                                        <p:cTn id="19" fill="hold"/>
                                        <p:tgtEl>
                                          <p:spTgt spid="481"/>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1" fill="hold">
                                  <p:stCondLst>
                                    <p:cond delay="0"/>
                                  </p:stCondLst>
                                  <p:iterate type="el" backwards="0">
                                    <p:tmAbs val="0"/>
                                  </p:iterate>
                                  <p:childTnLst>
                                    <p:set>
                                      <p:cBhvr>
                                        <p:cTn id="22" fill="hold"/>
                                        <p:tgtEl>
                                          <p:spTgt spid="479">
                                            <p:txEl>
                                              <p:pRg st="3" end="3"/>
                                            </p:txEl>
                                          </p:spTgt>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1" fill="hold">
                                  <p:stCondLst>
                                    <p:cond delay="0"/>
                                  </p:stCondLst>
                                  <p:iterate type="el" backwards="0">
                                    <p:tmAbs val="0"/>
                                  </p:iterate>
                                  <p:childTnLst>
                                    <p:set>
                                      <p:cBhvr>
                                        <p:cTn id="25" fill="hold"/>
                                        <p:tgtEl>
                                          <p:spTgt spid="47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479" grpId="1"/>
      <p:bldP build="whole" bldLvl="1" animBg="1" rev="0" advAuto="0" spid="481" grpId="2"/>
    </p:bldLst>
  </p:timing>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Title 1"/>
          <p:cNvSpPr txBox="1"/>
          <p:nvPr>
            <p:ph type="title"/>
          </p:nvPr>
        </p:nvSpPr>
        <p:spPr>
          <a:xfrm>
            <a:off x="349291" y="216530"/>
            <a:ext cx="11493418" cy="767278"/>
          </a:xfrm>
          <a:prstGeom prst="rect">
            <a:avLst/>
          </a:prstGeom>
        </p:spPr>
        <p:txBody>
          <a:bodyPr/>
          <a:lstStyle/>
          <a:p>
            <a:pPr/>
            <a:r>
              <a:t>The Data Exploration/Question Refinement Cycle</a:t>
            </a:r>
          </a:p>
        </p:txBody>
      </p:sp>
      <p:sp>
        <p:nvSpPr>
          <p:cNvPr id="484" name="Content Placeholder 2"/>
          <p:cNvSpPr txBox="1"/>
          <p:nvPr>
            <p:ph type="body" sz="quarter" idx="1"/>
          </p:nvPr>
        </p:nvSpPr>
        <p:spPr>
          <a:xfrm>
            <a:off x="833415" y="872957"/>
            <a:ext cx="4323223" cy="2111144"/>
          </a:xfrm>
          <a:prstGeom prst="rect">
            <a:avLst/>
          </a:prstGeom>
          <a:ln w="38100">
            <a:solidFill>
              <a:srgbClr val="000000"/>
            </a:solidFill>
          </a:ln>
        </p:spPr>
        <p:txBody>
          <a:bodyPr/>
          <a:lstStyle/>
          <a:p>
            <a:pPr defTabSz="356601">
              <a:spcBef>
                <a:spcPts val="400"/>
              </a:spcBef>
              <a:defRPr b="1" sz="1793"/>
            </a:pPr>
            <a:r>
              <a:rPr i="1" sz="1950">
                <a:solidFill>
                  <a:schemeClr val="accent2"/>
                </a:solidFill>
              </a:rPr>
              <a:t>Who?</a:t>
            </a:r>
            <a:r>
              <a:t> </a:t>
            </a:r>
            <a:r>
              <a:rPr b="0"/>
              <a:t>Who’s using the bikes?</a:t>
            </a:r>
            <a:endParaRPr b="0"/>
          </a:p>
          <a:p>
            <a:pPr defTabSz="356601">
              <a:lnSpc>
                <a:spcPct val="50000"/>
              </a:lnSpc>
              <a:spcBef>
                <a:spcPts val="0"/>
              </a:spcBef>
              <a:defRPr sz="1793"/>
            </a:pPr>
          </a:p>
          <a:p>
            <a:pPr defTabSz="356601">
              <a:spcBef>
                <a:spcPts val="900"/>
              </a:spcBef>
              <a:defRPr sz="1793"/>
            </a:pPr>
            <a:r>
              <a:t>Refine into specific hypotheses:</a:t>
            </a:r>
          </a:p>
          <a:p>
            <a:pPr lvl="1" marL="846939" indent="-267461" defTabSz="356601">
              <a:spcBef>
                <a:spcPts val="400"/>
              </a:spcBef>
              <a:buFont typeface="Arial"/>
              <a:buChar char="•"/>
              <a:defRPr sz="1793"/>
            </a:pPr>
            <a:r>
              <a:t>More men or more women?</a:t>
            </a:r>
          </a:p>
          <a:p>
            <a:pPr lvl="1" marL="846939" indent="-267461" defTabSz="356601">
              <a:spcBef>
                <a:spcPts val="400"/>
              </a:spcBef>
              <a:buFont typeface="Arial"/>
              <a:buChar char="•"/>
              <a:defRPr sz="1793"/>
            </a:pPr>
            <a:r>
              <a:t>Older or younger people?</a:t>
            </a:r>
          </a:p>
          <a:p>
            <a:pPr lvl="1" marL="846939" indent="-267461" defTabSz="356601">
              <a:spcBef>
                <a:spcPts val="400"/>
              </a:spcBef>
              <a:buFont typeface="Arial"/>
              <a:buChar char="•"/>
              <a:defRPr sz="1793"/>
            </a:pPr>
            <a:r>
              <a:t>Subscribers or one time users?</a:t>
            </a:r>
          </a:p>
        </p:txBody>
      </p:sp>
      <p:sp>
        <p:nvSpPr>
          <p:cNvPr id="485"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6" name="Where? Where are bikes being checked out?…"/>
          <p:cNvSpPr txBox="1"/>
          <p:nvPr/>
        </p:nvSpPr>
        <p:spPr>
          <a:xfrm>
            <a:off x="6552547" y="920041"/>
            <a:ext cx="4834668" cy="3238501"/>
          </a:xfrm>
          <a:prstGeom prst="rect">
            <a:avLst/>
          </a:prstGeom>
          <a:ln w="38100">
            <a:solidFill>
              <a:srgbClr val="000000"/>
            </a:solidFill>
            <a:miter lim="400000"/>
          </a:ln>
          <a:extLst>
            <a:ext uri="{C572A759-6A51-4108-AA02-DFA0A04FC94B}">
              <ma14:wrappingTextBoxFlag xmlns:ma14="http://schemas.microsoft.com/office/mac/drawingml/2011/main" val="1"/>
            </a:ext>
          </a:extLst>
        </p:spPr>
        <p:txBody>
          <a:bodyPr lIns="45719" rIns="45719">
            <a:spAutoFit/>
          </a:bodyPr>
          <a:lstStyle/>
          <a:p>
            <a:pPr defTabSz="457181">
              <a:spcBef>
                <a:spcPts val="500"/>
              </a:spcBef>
              <a:defRPr b="1" sz="1700">
                <a:solidFill>
                  <a:srgbClr val="464646"/>
                </a:solidFill>
                <a:latin typeface="Karla"/>
                <a:ea typeface="Karla"/>
                <a:cs typeface="Karla"/>
                <a:sym typeface="Karla"/>
              </a:defRPr>
            </a:pPr>
            <a:r>
              <a:rPr i="1" sz="2000">
                <a:solidFill>
                  <a:schemeClr val="accent2"/>
                </a:solidFill>
              </a:rPr>
              <a:t>Where?</a:t>
            </a:r>
            <a:r>
              <a:rPr b="0"/>
              <a:t> Where are bikes being checked out?</a:t>
            </a:r>
            <a:endParaRPr b="0"/>
          </a:p>
          <a:p>
            <a:pPr defTabSz="457181">
              <a:lnSpc>
                <a:spcPct val="50000"/>
              </a:lnSpc>
              <a:defRPr sz="1700">
                <a:solidFill>
                  <a:srgbClr val="464646"/>
                </a:solidFill>
                <a:latin typeface="Karla"/>
                <a:ea typeface="Karla"/>
                <a:cs typeface="Karla"/>
                <a:sym typeface="Karla"/>
              </a:defRPr>
            </a:pPr>
          </a:p>
          <a:p>
            <a:pPr defTabSz="457181">
              <a:spcBef>
                <a:spcPts val="1200"/>
              </a:spcBef>
              <a:defRPr sz="1700">
                <a:solidFill>
                  <a:srgbClr val="464646"/>
                </a:solidFill>
                <a:latin typeface="Karla"/>
                <a:ea typeface="Karla"/>
                <a:cs typeface="Karla"/>
                <a:sym typeface="Karla"/>
              </a:defRPr>
            </a:pPr>
            <a:r>
              <a:t>Refine into specific hypotheses:</a:t>
            </a:r>
          </a:p>
          <a:p>
            <a:pPr lvl="1" marL="1085819" indent="-342900" defTabSz="457181">
              <a:spcBef>
                <a:spcPts val="500"/>
              </a:spcBef>
              <a:buSzPct val="100000"/>
              <a:buFont typeface="Arial"/>
              <a:buChar char="•"/>
              <a:defRPr sz="1700">
                <a:solidFill>
                  <a:srgbClr val="464646"/>
                </a:solidFill>
                <a:latin typeface="Karla"/>
                <a:ea typeface="Karla"/>
                <a:cs typeface="Karla"/>
                <a:sym typeface="Karla"/>
              </a:defRPr>
            </a:pPr>
            <a:r>
              <a:t>More in Boston than Cambridge?</a:t>
            </a:r>
          </a:p>
          <a:p>
            <a:pPr lvl="1" marL="1085819" indent="-342900" defTabSz="457181">
              <a:spcBef>
                <a:spcPts val="500"/>
              </a:spcBef>
              <a:buSzPct val="100000"/>
              <a:buFont typeface="Arial"/>
              <a:buChar char="•"/>
              <a:defRPr sz="1700">
                <a:solidFill>
                  <a:srgbClr val="464646"/>
                </a:solidFill>
                <a:latin typeface="Karla"/>
                <a:ea typeface="Karla"/>
                <a:cs typeface="Karla"/>
                <a:sym typeface="Karla"/>
              </a:defRPr>
            </a:pPr>
            <a:r>
              <a:t>More in commercial or residential aread?</a:t>
            </a:r>
          </a:p>
          <a:p>
            <a:pPr lvl="1" marL="1085819" indent="-342900" defTabSz="457181">
              <a:spcBef>
                <a:spcPts val="500"/>
              </a:spcBef>
              <a:buSzPct val="100000"/>
              <a:buFont typeface="Arial"/>
              <a:buChar char="•"/>
              <a:defRPr sz="1700">
                <a:solidFill>
                  <a:srgbClr val="464646"/>
                </a:solidFill>
                <a:latin typeface="Karla"/>
                <a:ea typeface="Karla"/>
                <a:cs typeface="Karla"/>
                <a:sym typeface="Karla"/>
              </a:defRPr>
            </a:pPr>
            <a:r>
              <a:t>More around tourist attractions?</a:t>
            </a:r>
          </a:p>
          <a:p>
            <a:pPr lvl="1" marL="1085819" indent="-342900" defTabSz="457181">
              <a:spcBef>
                <a:spcPts val="500"/>
              </a:spcBef>
              <a:buSzPct val="100000"/>
              <a:buFont typeface="Arial"/>
              <a:buChar char="•"/>
              <a:defRPr sz="1700">
                <a:solidFill>
                  <a:srgbClr val="464646"/>
                </a:solidFill>
                <a:latin typeface="Karla"/>
                <a:ea typeface="Karla"/>
                <a:cs typeface="Karla"/>
                <a:sym typeface="Karla"/>
              </a:defRPr>
            </a:pPr>
            <a:r>
              <a:t>More near the ‘T’ (subway)?</a:t>
            </a:r>
          </a:p>
          <a:p>
            <a:pPr defTabSz="457181">
              <a:lnSpc>
                <a:spcPct val="50000"/>
              </a:lnSpc>
              <a:defRPr sz="1700">
                <a:solidFill>
                  <a:srgbClr val="464646"/>
                </a:solidFill>
                <a:latin typeface="Karla"/>
                <a:ea typeface="Karla"/>
                <a:cs typeface="Karla"/>
                <a:sym typeface="Karla"/>
              </a:defRPr>
            </a:pPr>
          </a:p>
          <a:p>
            <a:pPr defTabSz="457181">
              <a:spcBef>
                <a:spcPts val="500"/>
              </a:spcBef>
              <a:defRPr b="1" sz="1700">
                <a:solidFill>
                  <a:schemeClr val="accent2"/>
                </a:solidFill>
                <a:latin typeface="Karla"/>
                <a:ea typeface="Karla"/>
                <a:cs typeface="Karla"/>
                <a:sym typeface="Karla"/>
              </a:defRPr>
            </a:pPr>
            <a:r>
              <a:t>Sometimes the data is given to you in pieces and must be merged!</a:t>
            </a:r>
          </a:p>
        </p:txBody>
      </p:sp>
      <p:sp>
        <p:nvSpPr>
          <p:cNvPr id="487" name="When? When are the bikes being checked out?…"/>
          <p:cNvSpPr txBox="1"/>
          <p:nvPr/>
        </p:nvSpPr>
        <p:spPr>
          <a:xfrm>
            <a:off x="300364" y="3178446"/>
            <a:ext cx="5229268" cy="2733549"/>
          </a:xfrm>
          <a:prstGeom prst="rect">
            <a:avLst/>
          </a:prstGeom>
          <a:ln w="38100">
            <a:solidFill>
              <a:srgbClr val="000000"/>
            </a:solidFill>
            <a:miter lim="400000"/>
          </a:ln>
          <a:extLst>
            <a:ext uri="{C572A759-6A51-4108-AA02-DFA0A04FC94B}">
              <ma14:wrappingTextBoxFlag xmlns:ma14="http://schemas.microsoft.com/office/mac/drawingml/2011/main" val="1"/>
            </a:ext>
          </a:extLst>
        </p:spPr>
        <p:txBody>
          <a:bodyPr lIns="45719" rIns="45719">
            <a:spAutoFit/>
          </a:bodyPr>
          <a:lstStyle/>
          <a:p>
            <a:pPr defTabSz="457181">
              <a:spcBef>
                <a:spcPts val="500"/>
              </a:spcBef>
              <a:defRPr b="1" sz="1600">
                <a:solidFill>
                  <a:srgbClr val="464646"/>
                </a:solidFill>
                <a:latin typeface="Karla"/>
                <a:ea typeface="Karla"/>
                <a:cs typeface="Karla"/>
                <a:sym typeface="Karla"/>
              </a:defRPr>
            </a:pPr>
            <a:r>
              <a:rPr i="1" sz="2000">
                <a:solidFill>
                  <a:schemeClr val="accent2"/>
                </a:solidFill>
              </a:rPr>
              <a:t>When?</a:t>
            </a:r>
            <a:r>
              <a:t> </a:t>
            </a:r>
            <a:r>
              <a:rPr b="0"/>
              <a:t>When are the bikes being checked out?</a:t>
            </a:r>
            <a:endParaRPr b="0"/>
          </a:p>
          <a:p>
            <a:pPr defTabSz="457181">
              <a:lnSpc>
                <a:spcPct val="50000"/>
              </a:lnSpc>
              <a:defRPr sz="1600">
                <a:solidFill>
                  <a:srgbClr val="464646"/>
                </a:solidFill>
                <a:latin typeface="Karla"/>
                <a:ea typeface="Karla"/>
                <a:cs typeface="Karla"/>
                <a:sym typeface="Karla"/>
              </a:defRPr>
            </a:pPr>
          </a:p>
          <a:p>
            <a:pPr defTabSz="457181">
              <a:spcBef>
                <a:spcPts val="600"/>
              </a:spcBef>
              <a:defRPr sz="1600">
                <a:solidFill>
                  <a:srgbClr val="464646"/>
                </a:solidFill>
                <a:latin typeface="Karla"/>
                <a:ea typeface="Karla"/>
                <a:cs typeface="Karla"/>
                <a:sym typeface="Karla"/>
              </a:defRPr>
            </a:pPr>
            <a:r>
              <a:t>Refine into specific hypotheses:</a:t>
            </a:r>
          </a:p>
          <a:p>
            <a:pPr lvl="1" marL="1085819" indent="-342900" defTabSz="457181">
              <a:spcBef>
                <a:spcPts val="500"/>
              </a:spcBef>
              <a:buSzPct val="100000"/>
              <a:buFont typeface="Arial"/>
              <a:buChar char="•"/>
              <a:defRPr sz="1600">
                <a:solidFill>
                  <a:srgbClr val="464646"/>
                </a:solidFill>
                <a:latin typeface="Karla"/>
                <a:ea typeface="Karla"/>
                <a:cs typeface="Karla"/>
                <a:sym typeface="Karla"/>
              </a:defRPr>
            </a:pPr>
            <a:r>
              <a:t>More during the weekend than on the weekdays?</a:t>
            </a:r>
          </a:p>
          <a:p>
            <a:pPr lvl="1" marL="1085819" indent="-342900" defTabSz="457181">
              <a:spcBef>
                <a:spcPts val="500"/>
              </a:spcBef>
              <a:buSzPct val="100000"/>
              <a:buFont typeface="Arial"/>
              <a:buChar char="•"/>
              <a:defRPr sz="1600">
                <a:solidFill>
                  <a:srgbClr val="464646"/>
                </a:solidFill>
                <a:latin typeface="Karla"/>
                <a:ea typeface="Karla"/>
                <a:cs typeface="Karla"/>
                <a:sym typeface="Karla"/>
              </a:defRPr>
            </a:pPr>
            <a:r>
              <a:t>More during rush hour?</a:t>
            </a:r>
          </a:p>
          <a:p>
            <a:pPr lvl="1" marL="1085819" indent="-342900" defTabSz="457181">
              <a:spcBef>
                <a:spcPts val="500"/>
              </a:spcBef>
              <a:buSzPct val="100000"/>
              <a:buFont typeface="Arial"/>
              <a:buChar char="•"/>
              <a:defRPr sz="1600">
                <a:solidFill>
                  <a:srgbClr val="464646"/>
                </a:solidFill>
                <a:latin typeface="Karla"/>
                <a:ea typeface="Karla"/>
                <a:cs typeface="Karla"/>
                <a:sym typeface="Karla"/>
              </a:defRPr>
            </a:pPr>
            <a:r>
              <a:t>More during the summer than the fall?</a:t>
            </a:r>
          </a:p>
          <a:p>
            <a:pPr defTabSz="457181">
              <a:lnSpc>
                <a:spcPct val="50000"/>
              </a:lnSpc>
              <a:defRPr sz="1600">
                <a:solidFill>
                  <a:srgbClr val="464646"/>
                </a:solidFill>
                <a:latin typeface="Karla"/>
                <a:ea typeface="Karla"/>
                <a:cs typeface="Karla"/>
                <a:sym typeface="Karla"/>
              </a:defRPr>
            </a:pPr>
          </a:p>
          <a:p>
            <a:pPr defTabSz="457181">
              <a:spcBef>
                <a:spcPts val="500"/>
              </a:spcBef>
              <a:defRPr b="1" sz="1600">
                <a:solidFill>
                  <a:schemeClr val="accent2"/>
                </a:solidFill>
                <a:latin typeface="Karla"/>
                <a:ea typeface="Karla"/>
                <a:cs typeface="Karla"/>
                <a:sym typeface="Karla"/>
              </a:defRPr>
            </a:pPr>
            <a:r>
              <a:t>Sometimes the feature you want to explore doesn’t exist in the data, and must be engineered!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8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84">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48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484">
                                            <p:txEl>
                                              <p:pRg st="2" end="2"/>
                                            </p:txEl>
                                          </p:spTgt>
                                        </p:tgtEl>
                                        <p:attrNameLst>
                                          <p:attrName>style.visibility</p:attrName>
                                        </p:attrNameLst>
                                      </p:cBhvr>
                                      <p:to>
                                        <p:strVal val="visible"/>
                                      </p:to>
                                    </p:set>
                                  </p:childTnLst>
                                </p:cTn>
                              </p:par>
                              <p:par>
                                <p:cTn id="16" presetClass="entr" nodeType="withEffect" presetSubtype="0" presetID="1" grpId="1" fill="hold">
                                  <p:stCondLst>
                                    <p:cond delay="0"/>
                                  </p:stCondLst>
                                  <p:iterate type="el" backwards="0">
                                    <p:tmAbs val="0"/>
                                  </p:iterate>
                                  <p:childTnLst>
                                    <p:set>
                                      <p:cBhvr>
                                        <p:cTn id="17" fill="hold"/>
                                        <p:tgtEl>
                                          <p:spTgt spid="484">
                                            <p:txEl>
                                              <p:pRg st="3" end="3"/>
                                            </p:txEl>
                                          </p:spTgt>
                                        </p:tgtEl>
                                        <p:attrNameLst>
                                          <p:attrName>style.visibility</p:attrName>
                                        </p:attrNameLst>
                                      </p:cBhvr>
                                      <p:to>
                                        <p:strVal val="visible"/>
                                      </p:to>
                                    </p:set>
                                  </p:childTnLst>
                                </p:cTn>
                              </p:par>
                              <p:par>
                                <p:cTn id="18" presetClass="entr" nodeType="withEffect" presetSubtype="0" presetID="1" grpId="1" fill="hold">
                                  <p:stCondLst>
                                    <p:cond delay="0"/>
                                  </p:stCondLst>
                                  <p:iterate type="el" backwards="0">
                                    <p:tmAbs val="0"/>
                                  </p:iterate>
                                  <p:childTnLst>
                                    <p:set>
                                      <p:cBhvr>
                                        <p:cTn id="19" fill="hold"/>
                                        <p:tgtEl>
                                          <p:spTgt spid="484">
                                            <p:txEl>
                                              <p:pRg st="4" end="4"/>
                                            </p:txEl>
                                          </p:spTgt>
                                        </p:tgtEl>
                                        <p:attrNameLst>
                                          <p:attrName>style.visibility</p:attrName>
                                        </p:attrNameLst>
                                      </p:cBhvr>
                                      <p:to>
                                        <p:strVal val="visible"/>
                                      </p:to>
                                    </p:set>
                                  </p:childTnLst>
                                </p:cTn>
                              </p:par>
                              <p:par>
                                <p:cTn id="20" presetClass="entr" nodeType="withEffect" presetSubtype="0" presetID="1" grpId="1" fill="hold">
                                  <p:stCondLst>
                                    <p:cond delay="0"/>
                                  </p:stCondLst>
                                  <p:iterate type="el" backwards="0">
                                    <p:tmAbs val="0"/>
                                  </p:iterate>
                                  <p:childTnLst>
                                    <p:set>
                                      <p:cBhvr>
                                        <p:cTn id="21" fill="hold"/>
                                        <p:tgtEl>
                                          <p:spTgt spid="484">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484" grpId="1"/>
    </p:bldLst>
  </p:timing>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Title 1"/>
          <p:cNvSpPr txBox="1"/>
          <p:nvPr>
            <p:ph type="title"/>
          </p:nvPr>
        </p:nvSpPr>
        <p:spPr>
          <a:xfrm>
            <a:off x="349291" y="216530"/>
            <a:ext cx="11493418" cy="767278"/>
          </a:xfrm>
          <a:prstGeom prst="rect">
            <a:avLst/>
          </a:prstGeom>
        </p:spPr>
        <p:txBody>
          <a:bodyPr/>
          <a:lstStyle/>
          <a:p>
            <a:pPr/>
            <a:r>
              <a:t>The Data Exploration/Question Refinement Cycle</a:t>
            </a:r>
          </a:p>
        </p:txBody>
      </p:sp>
      <p:sp>
        <p:nvSpPr>
          <p:cNvPr id="490" name="Content Placeholder 2"/>
          <p:cNvSpPr txBox="1"/>
          <p:nvPr>
            <p:ph type="body" sz="half" idx="1"/>
          </p:nvPr>
        </p:nvSpPr>
        <p:spPr>
          <a:xfrm>
            <a:off x="6174890" y="910548"/>
            <a:ext cx="5322941" cy="4837200"/>
          </a:xfrm>
          <a:prstGeom prst="rect">
            <a:avLst/>
          </a:prstGeom>
          <a:ln w="38100">
            <a:solidFill>
              <a:srgbClr val="000000"/>
            </a:solidFill>
          </a:ln>
        </p:spPr>
        <p:txBody>
          <a:bodyPr/>
          <a:lstStyle/>
          <a:p>
            <a:pPr defTabSz="379461">
              <a:spcBef>
                <a:spcPts val="400"/>
              </a:spcBef>
              <a:defRPr b="1" sz="1992"/>
            </a:pPr>
            <a:r>
              <a:rPr i="1" sz="2241">
                <a:solidFill>
                  <a:schemeClr val="accent2"/>
                </a:solidFill>
              </a:rPr>
              <a:t>How?</a:t>
            </a:r>
            <a:r>
              <a:t> </a:t>
            </a:r>
            <a:r>
              <a:rPr b="0"/>
              <a:t>Questions that combine variables.</a:t>
            </a:r>
            <a:endParaRPr b="0"/>
          </a:p>
          <a:p>
            <a:pPr defTabSz="379461">
              <a:spcBef>
                <a:spcPts val="500"/>
              </a:spcBef>
              <a:defRPr sz="1992"/>
            </a:pPr>
          </a:p>
          <a:p>
            <a:pPr lvl="1" marL="901230" indent="-284606" defTabSz="379461">
              <a:spcBef>
                <a:spcPts val="400"/>
              </a:spcBef>
              <a:buFont typeface="Arial"/>
              <a:buChar char="•"/>
              <a:defRPr sz="1992"/>
            </a:pPr>
            <a:r>
              <a:t>How does user demographics impact the duration the bikes are being used? Or where they are being checked out?</a:t>
            </a:r>
          </a:p>
          <a:p>
            <a:pPr lvl="1" marL="901230" indent="-284606" defTabSz="379461">
              <a:spcBef>
                <a:spcPts val="400"/>
              </a:spcBef>
              <a:buFont typeface="Arial"/>
              <a:buChar char="•"/>
              <a:defRPr sz="1992"/>
            </a:pPr>
            <a:r>
              <a:t>How does weather or traffic conditions impact bike usage?</a:t>
            </a:r>
          </a:p>
          <a:p>
            <a:pPr lvl="1" marL="901230" indent="-284606" defTabSz="379461">
              <a:spcBef>
                <a:spcPts val="400"/>
              </a:spcBef>
              <a:buFont typeface="Arial"/>
              <a:buChar char="•"/>
              <a:defRPr sz="1992"/>
            </a:pPr>
            <a:r>
              <a:t>How do the characteristics of the station location affect the number of bikes being checked out?</a:t>
            </a:r>
          </a:p>
          <a:p>
            <a:pPr defTabSz="379461">
              <a:spcBef>
                <a:spcPts val="500"/>
              </a:spcBef>
              <a:defRPr sz="1992"/>
            </a:pPr>
          </a:p>
          <a:p>
            <a:pPr defTabSz="379461">
              <a:spcBef>
                <a:spcPts val="400"/>
              </a:spcBef>
              <a:defRPr b="1" sz="1992">
                <a:solidFill>
                  <a:schemeClr val="accent2"/>
                </a:solidFill>
              </a:defRPr>
            </a:pPr>
            <a:r>
              <a:t>How questions are about modeling relationships between different variables.</a:t>
            </a:r>
          </a:p>
        </p:txBody>
      </p:sp>
      <p:sp>
        <p:nvSpPr>
          <p:cNvPr id="491"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2" name="Content Placeholder 2"/>
          <p:cNvSpPr txBox="1"/>
          <p:nvPr/>
        </p:nvSpPr>
        <p:spPr>
          <a:xfrm>
            <a:off x="465289" y="911057"/>
            <a:ext cx="5117462" cy="4836181"/>
          </a:xfrm>
          <a:prstGeom prst="rect">
            <a:avLst/>
          </a:prstGeom>
          <a:ln w="38100">
            <a:solidFill>
              <a:srgbClr val="000000"/>
            </a:solidFill>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356601">
              <a:spcBef>
                <a:spcPts val="400"/>
              </a:spcBef>
              <a:defRPr b="1" sz="1871">
                <a:solidFill>
                  <a:srgbClr val="464646"/>
                </a:solidFill>
                <a:latin typeface="Karla"/>
                <a:ea typeface="Karla"/>
                <a:cs typeface="Karla"/>
                <a:sym typeface="Karla"/>
              </a:defRPr>
            </a:pPr>
            <a:r>
              <a:rPr i="1" sz="2106">
                <a:solidFill>
                  <a:schemeClr val="accent2"/>
                </a:solidFill>
              </a:rPr>
              <a:t>Why?</a:t>
            </a:r>
            <a:r>
              <a:t> </a:t>
            </a:r>
            <a:r>
              <a:rPr b="0"/>
              <a:t>For what reasons/activities are people</a:t>
            </a:r>
            <a:endParaRPr b="0"/>
          </a:p>
          <a:p>
            <a:pPr defTabSz="356601">
              <a:spcBef>
                <a:spcPts val="400"/>
              </a:spcBef>
              <a:defRPr sz="1871">
                <a:solidFill>
                  <a:srgbClr val="464646"/>
                </a:solidFill>
                <a:latin typeface="Karla"/>
                <a:ea typeface="Karla"/>
                <a:cs typeface="Karla"/>
                <a:sym typeface="Karla"/>
              </a:defRPr>
            </a:pPr>
            <a:r>
              <a:t>checking out bikes?</a:t>
            </a:r>
          </a:p>
          <a:p>
            <a:pPr defTabSz="356601">
              <a:spcBef>
                <a:spcPts val="500"/>
              </a:spcBef>
              <a:defRPr sz="1871">
                <a:solidFill>
                  <a:srgbClr val="464646"/>
                </a:solidFill>
                <a:latin typeface="Karla"/>
                <a:ea typeface="Karla"/>
                <a:cs typeface="Karla"/>
                <a:sym typeface="Karla"/>
              </a:defRPr>
            </a:pPr>
          </a:p>
          <a:p>
            <a:pPr defTabSz="356601">
              <a:spcBef>
                <a:spcPts val="900"/>
              </a:spcBef>
              <a:defRPr sz="1871">
                <a:solidFill>
                  <a:srgbClr val="464646"/>
                </a:solidFill>
                <a:latin typeface="Karla"/>
                <a:ea typeface="Karla"/>
                <a:cs typeface="Karla"/>
                <a:sym typeface="Karla"/>
              </a:defRPr>
            </a:pPr>
            <a:r>
              <a:t>Refine into specific hypotheses:</a:t>
            </a:r>
          </a:p>
          <a:p>
            <a:pPr lvl="1" marL="846939" indent="-267461" defTabSz="356601">
              <a:spcBef>
                <a:spcPts val="400"/>
              </a:spcBef>
              <a:buSzPct val="100000"/>
              <a:buFont typeface="Arial"/>
              <a:buChar char="•"/>
              <a:defRPr sz="1871">
                <a:solidFill>
                  <a:srgbClr val="464646"/>
                </a:solidFill>
                <a:latin typeface="Karla"/>
                <a:ea typeface="Karla"/>
                <a:cs typeface="Karla"/>
                <a:sym typeface="Karla"/>
              </a:defRPr>
            </a:pPr>
            <a:r>
              <a:t>More bikes are used for recreation than commute?</a:t>
            </a:r>
          </a:p>
          <a:p>
            <a:pPr lvl="1" marL="846939" indent="-267461" defTabSz="356601">
              <a:spcBef>
                <a:spcPts val="400"/>
              </a:spcBef>
              <a:buSzPct val="100000"/>
              <a:buFont typeface="Arial"/>
              <a:buChar char="•"/>
              <a:defRPr sz="1871">
                <a:solidFill>
                  <a:srgbClr val="464646"/>
                </a:solidFill>
                <a:latin typeface="Karla"/>
                <a:ea typeface="Karla"/>
                <a:cs typeface="Karla"/>
                <a:sym typeface="Karla"/>
              </a:defRPr>
            </a:pPr>
            <a:r>
              <a:t>More bikes are used for touristic purposes?</a:t>
            </a:r>
          </a:p>
          <a:p>
            <a:pPr lvl="1" marL="846939" indent="-267461" defTabSz="356601">
              <a:spcBef>
                <a:spcPts val="400"/>
              </a:spcBef>
              <a:buSzPct val="100000"/>
              <a:buFont typeface="Arial"/>
              <a:buChar char="•"/>
              <a:defRPr sz="1871">
                <a:solidFill>
                  <a:srgbClr val="464646"/>
                </a:solidFill>
                <a:latin typeface="Karla"/>
                <a:ea typeface="Karla"/>
                <a:cs typeface="Karla"/>
                <a:sym typeface="Karla"/>
              </a:defRPr>
            </a:pPr>
            <a:r>
              <a:t>Bikes are use to bypass traffic?</a:t>
            </a:r>
          </a:p>
          <a:p>
            <a:pPr defTabSz="356601">
              <a:spcBef>
                <a:spcPts val="500"/>
              </a:spcBef>
              <a:defRPr b="1" sz="1871">
                <a:solidFill>
                  <a:schemeClr val="accent2"/>
                </a:solidFill>
                <a:latin typeface="Karla"/>
                <a:ea typeface="Karla"/>
                <a:cs typeface="Karla"/>
                <a:sym typeface="Karla"/>
              </a:defRPr>
            </a:pPr>
          </a:p>
          <a:p>
            <a:pPr defTabSz="356601">
              <a:spcBef>
                <a:spcPts val="400"/>
              </a:spcBef>
              <a:defRPr b="1" sz="1871">
                <a:solidFill>
                  <a:schemeClr val="accent2"/>
                </a:solidFill>
                <a:latin typeface="Karla"/>
                <a:ea typeface="Karla"/>
                <a:cs typeface="Karla"/>
                <a:sym typeface="Karla"/>
              </a:defRPr>
            </a:pPr>
            <a:r>
              <a:t>Do we have the data to answer these questions with reasonable certainty?</a:t>
            </a:r>
          </a:p>
          <a:p>
            <a:pPr defTabSz="356601">
              <a:spcBef>
                <a:spcPts val="400"/>
              </a:spcBef>
              <a:defRPr b="1" sz="1871">
                <a:solidFill>
                  <a:schemeClr val="accent2"/>
                </a:solidFill>
                <a:latin typeface="Karla"/>
                <a:ea typeface="Karla"/>
                <a:cs typeface="Karla"/>
                <a:sym typeface="Karla"/>
              </a:defRPr>
            </a:pPr>
            <a:r>
              <a:t>What data do we need to collect in order to answer these questions</a:t>
            </a: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9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90">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490">
                                            <p:txEl>
                                              <p:pRg st="1" end="1"/>
                                            </p:txEl>
                                          </p:spTgt>
                                        </p:tgtEl>
                                        <p:attrNameLst>
                                          <p:attrName>style.visibility</p:attrName>
                                        </p:attrNameLst>
                                      </p:cBhvr>
                                      <p:to>
                                        <p:strVal val="visible"/>
                                      </p:to>
                                    </p:set>
                                  </p:childTnLst>
                                </p:cTn>
                              </p:par>
                              <p:par>
                                <p:cTn id="12" presetClass="entr" nodeType="withEffect" presetSubtype="0" presetID="1" grpId="1" fill="hold">
                                  <p:stCondLst>
                                    <p:cond delay="0"/>
                                  </p:stCondLst>
                                  <p:iterate type="el" backwards="0">
                                    <p:tmAbs val="0"/>
                                  </p:iterate>
                                  <p:childTnLst>
                                    <p:set>
                                      <p:cBhvr>
                                        <p:cTn id="13" fill="hold"/>
                                        <p:tgtEl>
                                          <p:spTgt spid="490">
                                            <p:txEl>
                                              <p:pRg st="2" end="2"/>
                                            </p:txEl>
                                          </p:spTgt>
                                        </p:tgtEl>
                                        <p:attrNameLst>
                                          <p:attrName>style.visibility</p:attrName>
                                        </p:attrNameLst>
                                      </p:cBhvr>
                                      <p:to>
                                        <p:strVal val="visible"/>
                                      </p:to>
                                    </p:set>
                                  </p:childTnLst>
                                </p:cTn>
                              </p:par>
                              <p:par>
                                <p:cTn id="14" presetClass="entr" nodeType="withEffect" presetSubtype="0" presetID="1" grpId="1" fill="hold">
                                  <p:stCondLst>
                                    <p:cond delay="0"/>
                                  </p:stCondLst>
                                  <p:iterate type="el" backwards="0">
                                    <p:tmAbs val="0"/>
                                  </p:iterate>
                                  <p:childTnLst>
                                    <p:set>
                                      <p:cBhvr>
                                        <p:cTn id="15" fill="hold"/>
                                        <p:tgtEl>
                                          <p:spTgt spid="490">
                                            <p:txEl>
                                              <p:pRg st="3" end="3"/>
                                            </p:txEl>
                                          </p:spTgt>
                                        </p:tgtEl>
                                        <p:attrNameLst>
                                          <p:attrName>style.visibility</p:attrName>
                                        </p:attrNameLst>
                                      </p:cBhvr>
                                      <p:to>
                                        <p:strVal val="visible"/>
                                      </p:to>
                                    </p:set>
                                  </p:childTnLst>
                                </p:cTn>
                              </p:par>
                              <p:par>
                                <p:cTn id="16" presetClass="entr" nodeType="withEffect" presetSubtype="0" presetID="1" grpId="1" fill="hold">
                                  <p:stCondLst>
                                    <p:cond delay="0"/>
                                  </p:stCondLst>
                                  <p:iterate type="el" backwards="0">
                                    <p:tmAbs val="0"/>
                                  </p:iterate>
                                  <p:childTnLst>
                                    <p:set>
                                      <p:cBhvr>
                                        <p:cTn id="17" fill="hold"/>
                                        <p:tgtEl>
                                          <p:spTgt spid="490">
                                            <p:txEl>
                                              <p:pRg st="4" end="4"/>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1" fill="hold">
                                  <p:stCondLst>
                                    <p:cond delay="0"/>
                                  </p:stCondLst>
                                  <p:iterate type="el" backwards="0">
                                    <p:tmAbs val="0"/>
                                  </p:iterate>
                                  <p:childTnLst>
                                    <p:set>
                                      <p:cBhvr>
                                        <p:cTn id="21" fill="hold"/>
                                        <p:tgtEl>
                                          <p:spTgt spid="490">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1" fill="hold">
                                  <p:stCondLst>
                                    <p:cond delay="0"/>
                                  </p:stCondLst>
                                  <p:iterate type="el" backwards="0">
                                    <p:tmAbs val="0"/>
                                  </p:iterate>
                                  <p:childTnLst>
                                    <p:set>
                                      <p:cBhvr>
                                        <p:cTn id="25" fill="hold"/>
                                        <p:tgtEl>
                                          <p:spTgt spid="490">
                                            <p:txEl>
                                              <p:pRg st="6" end="6"/>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2" fill="hold">
                                  <p:stCondLst>
                                    <p:cond delay="0"/>
                                  </p:stCondLst>
                                  <p:iterate type="el" backwards="0">
                                    <p:tmAbs val="0"/>
                                  </p:iterate>
                                  <p:childTnLst>
                                    <p:set>
                                      <p:cBhvr>
                                        <p:cTn id="29" fill="hold"/>
                                        <p:tgtEl>
                                          <p:spTgt spid="492">
                                            <p:bg/>
                                          </p:spTgt>
                                        </p:tgtEl>
                                        <p:attrNameLst>
                                          <p:attrName>style.visibility</p:attrName>
                                        </p:attrNameLst>
                                      </p:cBhvr>
                                      <p:to>
                                        <p:strVal val="visible"/>
                                      </p:to>
                                    </p:set>
                                  </p:childTnLst>
                                </p:cTn>
                              </p:par>
                              <p:par>
                                <p:cTn id="30" presetClass="entr" nodeType="withEffect" presetSubtype="0" presetID="1" grpId="2" fill="hold">
                                  <p:stCondLst>
                                    <p:cond delay="0"/>
                                  </p:stCondLst>
                                  <p:iterate type="el" backwards="0">
                                    <p:tmAbs val="0"/>
                                  </p:iterate>
                                  <p:childTnLst>
                                    <p:set>
                                      <p:cBhvr>
                                        <p:cTn id="31" fill="hold"/>
                                        <p:tgtEl>
                                          <p:spTgt spid="492">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2" fill="hold">
                                  <p:stCondLst>
                                    <p:cond delay="0"/>
                                  </p:stCondLst>
                                  <p:iterate type="el" backwards="0">
                                    <p:tmAbs val="0"/>
                                  </p:iterate>
                                  <p:childTnLst>
                                    <p:set>
                                      <p:cBhvr>
                                        <p:cTn id="35" fill="hold"/>
                                        <p:tgtEl>
                                          <p:spTgt spid="492">
                                            <p:txEl>
                                              <p:pRg st="1" end="1"/>
                                            </p:txEl>
                                          </p:spTgt>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2" fill="hold">
                                  <p:stCondLst>
                                    <p:cond delay="0"/>
                                  </p:stCondLst>
                                  <p:iterate type="el" backwards="0">
                                    <p:tmAbs val="0"/>
                                  </p:iterate>
                                  <p:childTnLst>
                                    <p:set>
                                      <p:cBhvr>
                                        <p:cTn id="38" fill="hold"/>
                                        <p:tgtEl>
                                          <p:spTgt spid="492">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2" fill="hold">
                                  <p:stCondLst>
                                    <p:cond delay="0"/>
                                  </p:stCondLst>
                                  <p:iterate type="el" backwards="0">
                                    <p:tmAbs val="0"/>
                                  </p:iterate>
                                  <p:childTnLst>
                                    <p:set>
                                      <p:cBhvr>
                                        <p:cTn id="42" fill="hold"/>
                                        <p:tgtEl>
                                          <p:spTgt spid="492">
                                            <p:txEl>
                                              <p:pRg st="3" end="3"/>
                                            </p:txEl>
                                          </p:spTgt>
                                        </p:tgtEl>
                                        <p:attrNameLst>
                                          <p:attrName>style.visibility</p:attrName>
                                        </p:attrNameLst>
                                      </p:cBhvr>
                                      <p:to>
                                        <p:strVal val="visible"/>
                                      </p:to>
                                    </p:set>
                                  </p:childTnLst>
                                </p:cTn>
                              </p:par>
                              <p:par>
                                <p:cTn id="43" presetClass="entr" nodeType="withEffect" presetSubtype="0" presetID="1" grpId="2" fill="hold">
                                  <p:stCondLst>
                                    <p:cond delay="0"/>
                                  </p:stCondLst>
                                  <p:iterate type="el" backwards="0">
                                    <p:tmAbs val="0"/>
                                  </p:iterate>
                                  <p:childTnLst>
                                    <p:set>
                                      <p:cBhvr>
                                        <p:cTn id="44" fill="hold"/>
                                        <p:tgtEl>
                                          <p:spTgt spid="492">
                                            <p:txEl>
                                              <p:pRg st="4" end="4"/>
                                            </p:txEl>
                                          </p:spTgt>
                                        </p:tgtEl>
                                        <p:attrNameLst>
                                          <p:attrName>style.visibility</p:attrName>
                                        </p:attrNameLst>
                                      </p:cBhvr>
                                      <p:to>
                                        <p:strVal val="visible"/>
                                      </p:to>
                                    </p:set>
                                  </p:childTnLst>
                                </p:cTn>
                              </p:par>
                              <p:par>
                                <p:cTn id="45" presetClass="entr" nodeType="withEffect" presetSubtype="0" presetID="1" grpId="2" fill="hold">
                                  <p:stCondLst>
                                    <p:cond delay="0"/>
                                  </p:stCondLst>
                                  <p:iterate type="el" backwards="0">
                                    <p:tmAbs val="0"/>
                                  </p:iterate>
                                  <p:childTnLst>
                                    <p:set>
                                      <p:cBhvr>
                                        <p:cTn id="46" fill="hold"/>
                                        <p:tgtEl>
                                          <p:spTgt spid="492">
                                            <p:txEl>
                                              <p:pRg st="5" end="5"/>
                                            </p:txEl>
                                          </p:spTgt>
                                        </p:tgtEl>
                                        <p:attrNameLst>
                                          <p:attrName>style.visibility</p:attrName>
                                        </p:attrNameLst>
                                      </p:cBhvr>
                                      <p:to>
                                        <p:strVal val="visible"/>
                                      </p:to>
                                    </p:set>
                                  </p:childTnLst>
                                </p:cTn>
                              </p:par>
                              <p:par>
                                <p:cTn id="47" presetClass="entr" nodeType="withEffect" presetSubtype="0" presetID="1" grpId="2" fill="hold">
                                  <p:stCondLst>
                                    <p:cond delay="0"/>
                                  </p:stCondLst>
                                  <p:iterate type="el" backwards="0">
                                    <p:tmAbs val="0"/>
                                  </p:iterate>
                                  <p:childTnLst>
                                    <p:set>
                                      <p:cBhvr>
                                        <p:cTn id="48" fill="hold"/>
                                        <p:tgtEl>
                                          <p:spTgt spid="492">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2" fill="hold">
                                  <p:stCondLst>
                                    <p:cond delay="0"/>
                                  </p:stCondLst>
                                  <p:iterate type="el" backwards="0">
                                    <p:tmAbs val="0"/>
                                  </p:iterate>
                                  <p:childTnLst>
                                    <p:set>
                                      <p:cBhvr>
                                        <p:cTn id="52" fill="hold"/>
                                        <p:tgtEl>
                                          <p:spTgt spid="492">
                                            <p:txEl>
                                              <p:pRg st="7" end="7"/>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Class="entr" nodeType="clickEffect" presetSubtype="0" presetID="1" grpId="2" fill="hold">
                                  <p:stCondLst>
                                    <p:cond delay="0"/>
                                  </p:stCondLst>
                                  <p:iterate type="el" backwards="0">
                                    <p:tmAbs val="0"/>
                                  </p:iterate>
                                  <p:childTnLst>
                                    <p:set>
                                      <p:cBhvr>
                                        <p:cTn id="56" fill="hold"/>
                                        <p:tgtEl>
                                          <p:spTgt spid="492">
                                            <p:txEl>
                                              <p:pRg st="8" end="8"/>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0" presetID="1" grpId="2" fill="hold">
                                  <p:stCondLst>
                                    <p:cond delay="0"/>
                                  </p:stCondLst>
                                  <p:iterate type="el" backwards="0">
                                    <p:tmAbs val="0"/>
                                  </p:iterate>
                                  <p:childTnLst>
                                    <p:set>
                                      <p:cBhvr>
                                        <p:cTn id="60" fill="hold"/>
                                        <p:tgtEl>
                                          <p:spTgt spid="492">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492" grpId="2"/>
      <p:bldP build="p" bldLvl="1" animBg="1" rev="0" advAuto="0" spid="490"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Title 1"/>
          <p:cNvSpPr txBox="1"/>
          <p:nvPr>
            <p:ph type="title"/>
          </p:nvPr>
        </p:nvSpPr>
        <p:spPr>
          <a:xfrm>
            <a:off x="609600" y="2739957"/>
            <a:ext cx="10972800" cy="767277"/>
          </a:xfrm>
          <a:prstGeom prst="rect">
            <a:avLst/>
          </a:prstGeom>
        </p:spPr>
        <p:txBody>
          <a:bodyPr/>
          <a:lstStyle>
            <a:lvl1pPr>
              <a:defRPr b="1" sz="3400"/>
            </a:lvl1pPr>
          </a:lstStyle>
          <a:p>
            <a:pPr/>
            <a:r>
              <a:t>What is data science?</a:t>
            </a:r>
          </a:p>
        </p:txBody>
      </p:sp>
      <p:sp>
        <p:nvSpPr>
          <p:cNvPr id="157" name="Slide Number Placeholder 2"/>
          <p:cNvSpPr txBox="1"/>
          <p:nvPr>
            <p:ph type="sldNum" sz="quarter" idx="2"/>
          </p:nvPr>
        </p:nvSpPr>
        <p:spPr>
          <a:xfrm>
            <a:off x="11807418" y="6459210"/>
            <a:ext cx="181383"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Title 1"/>
          <p:cNvSpPr txBox="1"/>
          <p:nvPr>
            <p:ph type="title"/>
          </p:nvPr>
        </p:nvSpPr>
        <p:spPr>
          <a:xfrm>
            <a:off x="349291" y="216530"/>
            <a:ext cx="11493418" cy="767278"/>
          </a:xfrm>
          <a:prstGeom prst="rect">
            <a:avLst/>
          </a:prstGeom>
        </p:spPr>
        <p:txBody>
          <a:bodyPr/>
          <a:lstStyle/>
          <a:p>
            <a:pPr/>
            <a:r>
              <a:t>Inspirations for Data Viz/Exploration</a:t>
            </a:r>
          </a:p>
        </p:txBody>
      </p:sp>
      <p:sp>
        <p:nvSpPr>
          <p:cNvPr id="495" name="Content Placeholder 2"/>
          <p:cNvSpPr txBox="1"/>
          <p:nvPr>
            <p:ph type="body" sz="half" idx="1"/>
          </p:nvPr>
        </p:nvSpPr>
        <p:spPr>
          <a:xfrm>
            <a:off x="833413" y="1177757"/>
            <a:ext cx="4955688" cy="5087120"/>
          </a:xfrm>
          <a:prstGeom prst="rect">
            <a:avLst/>
          </a:prstGeom>
        </p:spPr>
        <p:txBody>
          <a:bodyPr/>
          <a:lstStyle/>
          <a:p>
            <a:pPr>
              <a:spcBef>
                <a:spcPts val="500"/>
              </a:spcBef>
              <a:defRPr sz="2400"/>
            </a:pPr>
            <a:r>
              <a:t>So how well did we do in formulating creative hypotheses and manipulating the data for answers?</a:t>
            </a:r>
          </a:p>
          <a:p>
            <a:pPr>
              <a:defRPr sz="2400"/>
            </a:pPr>
          </a:p>
          <a:p>
            <a:pPr>
              <a:spcBef>
                <a:spcPts val="500"/>
              </a:spcBef>
              <a:defRPr sz="2400"/>
            </a:pPr>
            <a:r>
              <a:t>Check out the winners of the Hubway Challenge:</a:t>
            </a:r>
          </a:p>
          <a:p>
            <a:pPr>
              <a:defRPr sz="2400"/>
            </a:pPr>
          </a:p>
          <a:p>
            <a:pPr>
              <a:spcBef>
                <a:spcPts val="400"/>
              </a:spcBef>
              <a:defRPr sz="2000"/>
            </a:pPr>
            <a:r>
              <a:rPr u="sng">
                <a:solidFill>
                  <a:srgbClr val="0000FF"/>
                </a:solidFill>
                <a:uFill>
                  <a:solidFill>
                    <a:srgbClr val="0000FF"/>
                  </a:solidFill>
                </a:uFill>
                <a:hlinkClick r:id="rId2" invalidUrl="" action="" tgtFrame="" tooltip="" history="1" highlightClick="0" endSnd="0"/>
              </a:rPr>
              <a:t>https://www.bluebikes.com/blog/and-the-2017-hubway-data-challenge-winners-are</a:t>
            </a:r>
          </a:p>
        </p:txBody>
      </p:sp>
      <p:sp>
        <p:nvSpPr>
          <p:cNvPr id="496" name="Slide Number Placeholder 3"/>
          <p:cNvSpPr txBox="1"/>
          <p:nvPr>
            <p:ph type="sldNum" sz="quarter" idx="2"/>
          </p:nvPr>
        </p:nvSpPr>
        <p:spPr>
          <a:xfrm>
            <a:off x="11730176" y="645921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97" name="Picture 4" descr="Picture 4"/>
          <p:cNvPicPr>
            <a:picLocks noChangeAspect="1"/>
          </p:cNvPicPr>
          <p:nvPr/>
        </p:nvPicPr>
        <p:blipFill>
          <a:blip r:embed="rId3">
            <a:extLst/>
          </a:blip>
          <a:stretch>
            <a:fillRect/>
          </a:stretch>
        </p:blipFill>
        <p:spPr>
          <a:xfrm>
            <a:off x="5789100" y="983807"/>
            <a:ext cx="6053608" cy="514041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Title 1"/>
          <p:cNvSpPr txBox="1"/>
          <p:nvPr>
            <p:ph type="title"/>
          </p:nvPr>
        </p:nvSpPr>
        <p:spPr>
          <a:xfrm>
            <a:off x="349291" y="216530"/>
            <a:ext cx="11493418" cy="767278"/>
          </a:xfrm>
          <a:prstGeom prst="rect">
            <a:avLst/>
          </a:prstGeom>
        </p:spPr>
        <p:txBody>
          <a:bodyPr/>
          <a:lstStyle/>
          <a:p>
            <a:pPr/>
            <a:r>
              <a:t>The Data Science Process</a:t>
            </a:r>
          </a:p>
        </p:txBody>
      </p:sp>
      <p:sp>
        <p:nvSpPr>
          <p:cNvPr id="160" name="Slide Number Placeholder 3"/>
          <p:cNvSpPr txBox="1"/>
          <p:nvPr>
            <p:ph type="sldNum" sz="quarter" idx="2"/>
          </p:nvPr>
        </p:nvSpPr>
        <p:spPr>
          <a:xfrm>
            <a:off x="11807418" y="6459210"/>
            <a:ext cx="181383"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63" name="Rectangle 4"/>
          <p:cNvGrpSpPr/>
          <p:nvPr/>
        </p:nvGrpSpPr>
        <p:grpSpPr>
          <a:xfrm>
            <a:off x="1237735" y="1751083"/>
            <a:ext cx="3955553" cy="719192"/>
            <a:chOff x="0" y="0"/>
            <a:chExt cx="3955551" cy="719191"/>
          </a:xfrm>
        </p:grpSpPr>
        <p:sp>
          <p:nvSpPr>
            <p:cNvPr id="161" name="Rectangle"/>
            <p:cNvSpPr/>
            <p:nvPr/>
          </p:nvSpPr>
          <p:spPr>
            <a:xfrm>
              <a:off x="-1" y="-1"/>
              <a:ext cx="3955553" cy="719193"/>
            </a:xfrm>
            <a:prstGeom prst="rect">
              <a:avLst/>
            </a:prstGeom>
            <a:solidFill>
              <a:srgbClr val="DCE6F2"/>
            </a:solidFill>
            <a:ln w="9525" cap="flat">
              <a:solidFill>
                <a:srgbClr val="4A7EBB"/>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162" name="Ask an interesting question"/>
            <p:cNvSpPr txBox="1"/>
            <p:nvPr/>
          </p:nvSpPr>
          <p:spPr>
            <a:xfrm>
              <a:off x="50482" y="163360"/>
              <a:ext cx="3854587"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lvl1pPr>
            </a:lstStyle>
            <a:p>
              <a:pPr/>
              <a:r>
                <a:t>Ask an interesting question</a:t>
              </a:r>
            </a:p>
          </p:txBody>
        </p:sp>
      </p:grpSp>
      <p:sp>
        <p:nvSpPr>
          <p:cNvPr id="164" name="Rectangle 5"/>
          <p:cNvSpPr/>
          <p:nvPr/>
        </p:nvSpPr>
        <p:spPr>
          <a:xfrm>
            <a:off x="1237735" y="2613517"/>
            <a:ext cx="3955553" cy="719192"/>
          </a:xfrm>
          <a:prstGeom prst="rect">
            <a:avLst/>
          </a:prstGeom>
          <a:solidFill>
            <a:srgbClr val="B9CDE5"/>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65" name="Rectangle 6"/>
          <p:cNvSpPr/>
          <p:nvPr/>
        </p:nvSpPr>
        <p:spPr>
          <a:xfrm>
            <a:off x="1237734" y="3475950"/>
            <a:ext cx="3955553" cy="719193"/>
          </a:xfrm>
          <a:prstGeom prst="rect">
            <a:avLst/>
          </a:prstGeom>
          <a:solidFill>
            <a:srgbClr val="95B3D7"/>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66" name="Rectangle 7"/>
          <p:cNvSpPr/>
          <p:nvPr/>
        </p:nvSpPr>
        <p:spPr>
          <a:xfrm>
            <a:off x="1237733" y="4336089"/>
            <a:ext cx="3955553" cy="719192"/>
          </a:xfrm>
          <a:prstGeom prst="rect">
            <a:avLst/>
          </a:prstGeom>
          <a:solidFill>
            <a:srgbClr val="376092"/>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67" name="Rectangle 8"/>
          <p:cNvSpPr/>
          <p:nvPr/>
        </p:nvSpPr>
        <p:spPr>
          <a:xfrm>
            <a:off x="1237733" y="5196228"/>
            <a:ext cx="3955553" cy="719192"/>
          </a:xfrm>
          <a:prstGeom prst="rect">
            <a:avLst/>
          </a:prstGeom>
          <a:solidFill>
            <a:srgbClr val="254061"/>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68" name="Rectangle 10"/>
          <p:cNvSpPr txBox="1"/>
          <p:nvPr/>
        </p:nvSpPr>
        <p:spPr>
          <a:xfrm>
            <a:off x="2377849" y="2742278"/>
            <a:ext cx="1675319" cy="3924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lvl1pPr>
          </a:lstStyle>
          <a:p>
            <a:pPr/>
            <a:r>
              <a:t>Get the Data</a:t>
            </a:r>
          </a:p>
        </p:txBody>
      </p:sp>
      <p:sp>
        <p:nvSpPr>
          <p:cNvPr id="169" name="Rectangle 11"/>
          <p:cNvSpPr txBox="1"/>
          <p:nvPr/>
        </p:nvSpPr>
        <p:spPr>
          <a:xfrm>
            <a:off x="2137267" y="3629431"/>
            <a:ext cx="2156481" cy="3924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lvl1pPr>
          </a:lstStyle>
          <a:p>
            <a:pPr/>
            <a:r>
              <a:t>Explore the Data</a:t>
            </a:r>
          </a:p>
        </p:txBody>
      </p:sp>
      <p:sp>
        <p:nvSpPr>
          <p:cNvPr id="170" name="Rectangle 12"/>
          <p:cNvSpPr txBox="1"/>
          <p:nvPr/>
        </p:nvSpPr>
        <p:spPr>
          <a:xfrm>
            <a:off x="2198510" y="4464853"/>
            <a:ext cx="2033995" cy="3924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D9D9D9"/>
                </a:solidFill>
              </a:defRPr>
            </a:lvl1pPr>
          </a:lstStyle>
          <a:p>
            <a:pPr/>
            <a:r>
              <a:t>Model the Data</a:t>
            </a:r>
          </a:p>
        </p:txBody>
      </p:sp>
      <p:sp>
        <p:nvSpPr>
          <p:cNvPr id="171" name="Rectangle 13"/>
          <p:cNvSpPr txBox="1"/>
          <p:nvPr/>
        </p:nvSpPr>
        <p:spPr>
          <a:xfrm>
            <a:off x="1352756" y="5355768"/>
            <a:ext cx="3725501" cy="3401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000">
                <a:solidFill>
                  <a:srgbClr val="FFFFFF"/>
                </a:solidFill>
              </a:defRPr>
            </a:lvl1pPr>
          </a:lstStyle>
          <a:p>
            <a:pPr/>
            <a:r>
              <a:t>Communicate/Visualize the Results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Title 1"/>
          <p:cNvSpPr txBox="1"/>
          <p:nvPr>
            <p:ph type="title"/>
          </p:nvPr>
        </p:nvSpPr>
        <p:spPr>
          <a:xfrm>
            <a:off x="349291" y="216530"/>
            <a:ext cx="11493418" cy="767278"/>
          </a:xfrm>
          <a:prstGeom prst="rect">
            <a:avLst/>
          </a:prstGeom>
        </p:spPr>
        <p:txBody>
          <a:bodyPr/>
          <a:lstStyle/>
          <a:p>
            <a:pPr/>
            <a:r>
              <a:t>The Data Science Process</a:t>
            </a:r>
          </a:p>
        </p:txBody>
      </p:sp>
      <p:sp>
        <p:nvSpPr>
          <p:cNvPr id="174" name="Slide Number Placeholder 3"/>
          <p:cNvSpPr txBox="1"/>
          <p:nvPr>
            <p:ph type="sldNum" sz="quarter" idx="2"/>
          </p:nvPr>
        </p:nvSpPr>
        <p:spPr>
          <a:xfrm>
            <a:off x="11807418" y="6459210"/>
            <a:ext cx="181383"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77" name="Rectangle 4"/>
          <p:cNvGrpSpPr/>
          <p:nvPr/>
        </p:nvGrpSpPr>
        <p:grpSpPr>
          <a:xfrm>
            <a:off x="1237735" y="1751083"/>
            <a:ext cx="3955553" cy="719192"/>
            <a:chOff x="0" y="0"/>
            <a:chExt cx="3955551" cy="719191"/>
          </a:xfrm>
        </p:grpSpPr>
        <p:sp>
          <p:nvSpPr>
            <p:cNvPr id="175" name="Rectangle"/>
            <p:cNvSpPr/>
            <p:nvPr/>
          </p:nvSpPr>
          <p:spPr>
            <a:xfrm>
              <a:off x="-1" y="-1"/>
              <a:ext cx="3955553" cy="719193"/>
            </a:xfrm>
            <a:prstGeom prst="rect">
              <a:avLst/>
            </a:prstGeom>
            <a:solidFill>
              <a:srgbClr val="DCE6F2"/>
            </a:solidFill>
            <a:ln w="9525" cap="flat">
              <a:solidFill>
                <a:srgbClr val="4A7EBB"/>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176" name="Ask an interesting question"/>
            <p:cNvSpPr txBox="1"/>
            <p:nvPr/>
          </p:nvSpPr>
          <p:spPr>
            <a:xfrm>
              <a:off x="50482" y="163360"/>
              <a:ext cx="3854587"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lvl1pPr>
            </a:lstStyle>
            <a:p>
              <a:pPr/>
              <a:r>
                <a:t>Ask an interesting question</a:t>
              </a:r>
            </a:p>
          </p:txBody>
        </p:sp>
      </p:grpSp>
      <p:sp>
        <p:nvSpPr>
          <p:cNvPr id="178" name="Rectangle 5"/>
          <p:cNvSpPr/>
          <p:nvPr/>
        </p:nvSpPr>
        <p:spPr>
          <a:xfrm>
            <a:off x="1237735" y="2613517"/>
            <a:ext cx="3955553" cy="719192"/>
          </a:xfrm>
          <a:prstGeom prst="rect">
            <a:avLst/>
          </a:prstGeom>
          <a:solidFill>
            <a:srgbClr val="B9CDE5"/>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79" name="Rectangle 6"/>
          <p:cNvSpPr/>
          <p:nvPr/>
        </p:nvSpPr>
        <p:spPr>
          <a:xfrm>
            <a:off x="1237734" y="3475950"/>
            <a:ext cx="3955553" cy="719193"/>
          </a:xfrm>
          <a:prstGeom prst="rect">
            <a:avLst/>
          </a:prstGeom>
          <a:solidFill>
            <a:srgbClr val="95B3D7"/>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80" name="Rectangle 7"/>
          <p:cNvSpPr/>
          <p:nvPr/>
        </p:nvSpPr>
        <p:spPr>
          <a:xfrm>
            <a:off x="1237733" y="4336089"/>
            <a:ext cx="3955553" cy="719192"/>
          </a:xfrm>
          <a:prstGeom prst="rect">
            <a:avLst/>
          </a:prstGeom>
          <a:solidFill>
            <a:srgbClr val="376092"/>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81" name="Rectangle 8"/>
          <p:cNvSpPr/>
          <p:nvPr/>
        </p:nvSpPr>
        <p:spPr>
          <a:xfrm>
            <a:off x="1237733" y="5196228"/>
            <a:ext cx="3955553" cy="719192"/>
          </a:xfrm>
          <a:prstGeom prst="rect">
            <a:avLst/>
          </a:prstGeom>
          <a:solidFill>
            <a:srgbClr val="254061"/>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82" name="Rectangle 10"/>
          <p:cNvSpPr txBox="1"/>
          <p:nvPr/>
        </p:nvSpPr>
        <p:spPr>
          <a:xfrm>
            <a:off x="2377849" y="2742278"/>
            <a:ext cx="1675319" cy="3924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lvl1pPr>
          </a:lstStyle>
          <a:p>
            <a:pPr/>
            <a:r>
              <a:t>Get the Data</a:t>
            </a:r>
          </a:p>
        </p:txBody>
      </p:sp>
      <p:sp>
        <p:nvSpPr>
          <p:cNvPr id="183" name="Rectangle 11"/>
          <p:cNvSpPr txBox="1"/>
          <p:nvPr/>
        </p:nvSpPr>
        <p:spPr>
          <a:xfrm>
            <a:off x="2137267" y="3629431"/>
            <a:ext cx="2156481" cy="3924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lvl1pPr>
          </a:lstStyle>
          <a:p>
            <a:pPr/>
            <a:r>
              <a:t>Explore the Data</a:t>
            </a:r>
          </a:p>
        </p:txBody>
      </p:sp>
      <p:sp>
        <p:nvSpPr>
          <p:cNvPr id="184" name="Rectangle 12"/>
          <p:cNvSpPr txBox="1"/>
          <p:nvPr/>
        </p:nvSpPr>
        <p:spPr>
          <a:xfrm>
            <a:off x="2198510" y="4464853"/>
            <a:ext cx="2033995" cy="3924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D9D9D9"/>
                </a:solidFill>
              </a:defRPr>
            </a:lvl1pPr>
          </a:lstStyle>
          <a:p>
            <a:pPr/>
            <a:r>
              <a:t>Model the Data</a:t>
            </a:r>
          </a:p>
        </p:txBody>
      </p:sp>
      <p:sp>
        <p:nvSpPr>
          <p:cNvPr id="185" name="Rectangle 13"/>
          <p:cNvSpPr txBox="1"/>
          <p:nvPr/>
        </p:nvSpPr>
        <p:spPr>
          <a:xfrm>
            <a:off x="1352756" y="5355768"/>
            <a:ext cx="3725501" cy="3401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000">
                <a:solidFill>
                  <a:srgbClr val="FFFFFF"/>
                </a:solidFill>
              </a:defRPr>
            </a:lvl1pPr>
          </a:lstStyle>
          <a:p>
            <a:pPr/>
            <a:r>
              <a:t>Communicate/Visualize the Results</a:t>
            </a:r>
          </a:p>
        </p:txBody>
      </p:sp>
      <p:sp>
        <p:nvSpPr>
          <p:cNvPr id="186" name="Rectangular Callout 9"/>
          <p:cNvSpPr/>
          <p:nvPr/>
        </p:nvSpPr>
        <p:spPr>
          <a:xfrm rot="5400000">
            <a:off x="7115106" y="-29239"/>
            <a:ext cx="2585006" cy="6145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9136"/>
                </a:lnTo>
                <a:lnTo>
                  <a:pt x="9000" y="19136"/>
                </a:lnTo>
                <a:lnTo>
                  <a:pt x="2866" y="21600"/>
                </a:lnTo>
                <a:lnTo>
                  <a:pt x="3600" y="19136"/>
                </a:lnTo>
                <a:lnTo>
                  <a:pt x="0" y="19136"/>
                </a:lnTo>
                <a:lnTo>
                  <a:pt x="0" y="11163"/>
                </a:lnTo>
                <a:close/>
              </a:path>
            </a:pathLst>
          </a:custGeom>
          <a:solidFill>
            <a:srgbClr val="FDEADA"/>
          </a:solidFill>
          <a:ln>
            <a:solidFill>
              <a:srgbClr val="000000"/>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87" name="TextBox 14"/>
          <p:cNvSpPr txBox="1"/>
          <p:nvPr/>
        </p:nvSpPr>
        <p:spPr>
          <a:xfrm>
            <a:off x="6395149" y="1972637"/>
            <a:ext cx="5039567" cy="14472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200000"/>
              </a:lnSpc>
              <a:defRPr sz="2000"/>
            </a:pPr>
            <a:r>
              <a:t>What is the scientific goal?</a:t>
            </a:r>
          </a:p>
          <a:p>
            <a:pPr>
              <a:lnSpc>
                <a:spcPct val="200000"/>
              </a:lnSpc>
              <a:defRPr sz="2000"/>
            </a:pPr>
            <a:r>
              <a:t>What would you do if you had </a:t>
            </a:r>
            <a:r>
              <a:rPr b="1"/>
              <a:t>all</a:t>
            </a:r>
            <a:r>
              <a:t> of the data?</a:t>
            </a:r>
          </a:p>
          <a:p>
            <a:pPr>
              <a:lnSpc>
                <a:spcPct val="200000"/>
              </a:lnSpc>
              <a:defRPr sz="2000"/>
            </a:pPr>
            <a:r>
              <a:t>What do you want to predict or estimate?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Title 1"/>
          <p:cNvSpPr txBox="1"/>
          <p:nvPr>
            <p:ph type="title"/>
          </p:nvPr>
        </p:nvSpPr>
        <p:spPr>
          <a:xfrm>
            <a:off x="349291" y="216530"/>
            <a:ext cx="11493418" cy="767278"/>
          </a:xfrm>
          <a:prstGeom prst="rect">
            <a:avLst/>
          </a:prstGeom>
        </p:spPr>
        <p:txBody>
          <a:bodyPr/>
          <a:lstStyle/>
          <a:p>
            <a:pPr/>
            <a:r>
              <a:t>The Data Science Process</a:t>
            </a:r>
          </a:p>
        </p:txBody>
      </p:sp>
      <p:sp>
        <p:nvSpPr>
          <p:cNvPr id="190" name="Slide Number Placeholder 3"/>
          <p:cNvSpPr txBox="1"/>
          <p:nvPr>
            <p:ph type="sldNum" sz="quarter" idx="2"/>
          </p:nvPr>
        </p:nvSpPr>
        <p:spPr>
          <a:xfrm>
            <a:off x="11807418" y="6459210"/>
            <a:ext cx="181383"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93" name="Rectangle 4"/>
          <p:cNvGrpSpPr/>
          <p:nvPr/>
        </p:nvGrpSpPr>
        <p:grpSpPr>
          <a:xfrm>
            <a:off x="1237735" y="1751083"/>
            <a:ext cx="3955553" cy="719192"/>
            <a:chOff x="0" y="0"/>
            <a:chExt cx="3955551" cy="719191"/>
          </a:xfrm>
        </p:grpSpPr>
        <p:sp>
          <p:nvSpPr>
            <p:cNvPr id="191" name="Rectangle"/>
            <p:cNvSpPr/>
            <p:nvPr/>
          </p:nvSpPr>
          <p:spPr>
            <a:xfrm>
              <a:off x="-1" y="-1"/>
              <a:ext cx="3955553" cy="719193"/>
            </a:xfrm>
            <a:prstGeom prst="rect">
              <a:avLst/>
            </a:prstGeom>
            <a:solidFill>
              <a:srgbClr val="DCE6F2"/>
            </a:solidFill>
            <a:ln w="9525" cap="flat">
              <a:solidFill>
                <a:srgbClr val="4A7EBB"/>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192" name="Ask an interesting question"/>
            <p:cNvSpPr txBox="1"/>
            <p:nvPr/>
          </p:nvSpPr>
          <p:spPr>
            <a:xfrm>
              <a:off x="50482" y="163360"/>
              <a:ext cx="3854587"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lvl1pPr>
            </a:lstStyle>
            <a:p>
              <a:pPr/>
              <a:r>
                <a:t>Ask an interesting question</a:t>
              </a:r>
            </a:p>
          </p:txBody>
        </p:sp>
      </p:grpSp>
      <p:sp>
        <p:nvSpPr>
          <p:cNvPr id="194" name="Rectangle 5"/>
          <p:cNvSpPr/>
          <p:nvPr/>
        </p:nvSpPr>
        <p:spPr>
          <a:xfrm>
            <a:off x="1237735" y="2613517"/>
            <a:ext cx="3955553" cy="719192"/>
          </a:xfrm>
          <a:prstGeom prst="rect">
            <a:avLst/>
          </a:prstGeom>
          <a:solidFill>
            <a:srgbClr val="B9CDE5"/>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95" name="Rectangle 6"/>
          <p:cNvSpPr/>
          <p:nvPr/>
        </p:nvSpPr>
        <p:spPr>
          <a:xfrm>
            <a:off x="1237734" y="3475950"/>
            <a:ext cx="3955553" cy="719193"/>
          </a:xfrm>
          <a:prstGeom prst="rect">
            <a:avLst/>
          </a:prstGeom>
          <a:solidFill>
            <a:srgbClr val="95B3D7"/>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96" name="Rectangle 7"/>
          <p:cNvSpPr/>
          <p:nvPr/>
        </p:nvSpPr>
        <p:spPr>
          <a:xfrm>
            <a:off x="1237733" y="4336089"/>
            <a:ext cx="3955553" cy="719192"/>
          </a:xfrm>
          <a:prstGeom prst="rect">
            <a:avLst/>
          </a:prstGeom>
          <a:solidFill>
            <a:srgbClr val="376092"/>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97" name="Rectangle 8"/>
          <p:cNvSpPr/>
          <p:nvPr/>
        </p:nvSpPr>
        <p:spPr>
          <a:xfrm>
            <a:off x="1237733" y="5196228"/>
            <a:ext cx="3955553" cy="719192"/>
          </a:xfrm>
          <a:prstGeom prst="rect">
            <a:avLst/>
          </a:prstGeom>
          <a:solidFill>
            <a:srgbClr val="254061"/>
          </a:solidFill>
          <a:ln>
            <a:solidFill>
              <a:srgbClr val="4A7EBB"/>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98" name="Rectangle 10"/>
          <p:cNvSpPr txBox="1"/>
          <p:nvPr/>
        </p:nvSpPr>
        <p:spPr>
          <a:xfrm>
            <a:off x="2377849" y="2742278"/>
            <a:ext cx="1675319" cy="3924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lvl1pPr>
          </a:lstStyle>
          <a:p>
            <a:pPr/>
            <a:r>
              <a:t>Get the Data</a:t>
            </a:r>
          </a:p>
        </p:txBody>
      </p:sp>
      <p:sp>
        <p:nvSpPr>
          <p:cNvPr id="199" name="Rectangle 11"/>
          <p:cNvSpPr txBox="1"/>
          <p:nvPr/>
        </p:nvSpPr>
        <p:spPr>
          <a:xfrm>
            <a:off x="2137267" y="3629431"/>
            <a:ext cx="2156481" cy="3924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lvl1pPr>
          </a:lstStyle>
          <a:p>
            <a:pPr/>
            <a:r>
              <a:t>Explore the Data</a:t>
            </a:r>
          </a:p>
        </p:txBody>
      </p:sp>
      <p:sp>
        <p:nvSpPr>
          <p:cNvPr id="200" name="Rectangle 12"/>
          <p:cNvSpPr txBox="1"/>
          <p:nvPr/>
        </p:nvSpPr>
        <p:spPr>
          <a:xfrm>
            <a:off x="2198510" y="4464853"/>
            <a:ext cx="2033995" cy="3924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D9D9D9"/>
                </a:solidFill>
              </a:defRPr>
            </a:lvl1pPr>
          </a:lstStyle>
          <a:p>
            <a:pPr/>
            <a:r>
              <a:t>Model the Data</a:t>
            </a:r>
          </a:p>
        </p:txBody>
      </p:sp>
      <p:sp>
        <p:nvSpPr>
          <p:cNvPr id="201" name="Rectangle 13"/>
          <p:cNvSpPr txBox="1"/>
          <p:nvPr/>
        </p:nvSpPr>
        <p:spPr>
          <a:xfrm>
            <a:off x="1352756" y="5355768"/>
            <a:ext cx="3725501" cy="3401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000">
                <a:solidFill>
                  <a:srgbClr val="FFFFFF"/>
                </a:solidFill>
              </a:defRPr>
            </a:lvl1pPr>
          </a:lstStyle>
          <a:p>
            <a:pPr/>
            <a:r>
              <a:t>Communicate/Visualize the Results</a:t>
            </a:r>
          </a:p>
        </p:txBody>
      </p:sp>
      <p:sp>
        <p:nvSpPr>
          <p:cNvPr id="202" name="Rectangular Callout 9"/>
          <p:cNvSpPr/>
          <p:nvPr/>
        </p:nvSpPr>
        <p:spPr>
          <a:xfrm rot="5400000">
            <a:off x="7151067" y="6722"/>
            <a:ext cx="2585006" cy="6073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9362"/>
                </a:lnTo>
                <a:lnTo>
                  <a:pt x="9000" y="19362"/>
                </a:lnTo>
                <a:lnTo>
                  <a:pt x="10335" y="21600"/>
                </a:lnTo>
                <a:lnTo>
                  <a:pt x="3600" y="19362"/>
                </a:lnTo>
                <a:lnTo>
                  <a:pt x="0" y="19362"/>
                </a:lnTo>
                <a:lnTo>
                  <a:pt x="0" y="11295"/>
                </a:lnTo>
                <a:close/>
              </a:path>
            </a:pathLst>
          </a:custGeom>
          <a:solidFill>
            <a:srgbClr val="FDEADA"/>
          </a:solidFill>
          <a:ln>
            <a:solidFill>
              <a:srgbClr val="000000"/>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03" name="TextBox 14"/>
          <p:cNvSpPr txBox="1"/>
          <p:nvPr/>
        </p:nvSpPr>
        <p:spPr>
          <a:xfrm>
            <a:off x="6395149" y="1972637"/>
            <a:ext cx="5039567" cy="14472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200000"/>
              </a:lnSpc>
              <a:defRPr sz="2000"/>
            </a:pPr>
            <a:r>
              <a:t>How were the data sampled?</a:t>
            </a:r>
          </a:p>
          <a:p>
            <a:pPr>
              <a:lnSpc>
                <a:spcPct val="200000"/>
              </a:lnSpc>
              <a:defRPr sz="2000"/>
            </a:pPr>
            <a:r>
              <a:t>Which data are relevant?</a:t>
            </a:r>
          </a:p>
          <a:p>
            <a:pPr>
              <a:lnSpc>
                <a:spcPct val="200000"/>
              </a:lnSpc>
              <a:defRPr sz="2000"/>
            </a:pPr>
            <a:r>
              <a:t>Are there privacy issues?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GEC_template">
  <a:themeElements>
    <a:clrScheme name="GEC_template">
      <a:dk1>
        <a:srgbClr val="000000"/>
      </a:dk1>
      <a:lt1>
        <a:srgbClr val="F9F9F9"/>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GEC_template">
      <a:majorFont>
        <a:latin typeface="Helvetica"/>
        <a:ea typeface="Helvetica"/>
        <a:cs typeface="Helvetica"/>
      </a:majorFont>
      <a:minorFont>
        <a:latin typeface="Calibri"/>
        <a:ea typeface="Calibri"/>
        <a:cs typeface="Calibri"/>
      </a:minorFont>
    </a:fontScheme>
    <a:fmtScheme name="GEC_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GEC_template">
  <a:themeElements>
    <a:clrScheme name="GEC_templat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GEC_template">
      <a:majorFont>
        <a:latin typeface="Helvetica"/>
        <a:ea typeface="Helvetica"/>
        <a:cs typeface="Helvetica"/>
      </a:majorFont>
      <a:minorFont>
        <a:latin typeface="Calibri"/>
        <a:ea typeface="Calibri"/>
        <a:cs typeface="Calibri"/>
      </a:minorFont>
    </a:fontScheme>
    <a:fmtScheme name="GEC_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